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77" r:id="rId4"/>
    <p:sldId id="258" r:id="rId5"/>
    <p:sldId id="259" r:id="rId6"/>
    <p:sldId id="262" r:id="rId7"/>
    <p:sldId id="263" r:id="rId8"/>
    <p:sldId id="264" r:id="rId9"/>
    <p:sldId id="265" r:id="rId10"/>
    <p:sldId id="266" r:id="rId11"/>
    <p:sldId id="267" r:id="rId12"/>
    <p:sldId id="269" r:id="rId13"/>
    <p:sldId id="268" r:id="rId14"/>
    <p:sldId id="270" r:id="rId15"/>
    <p:sldId id="271" r:id="rId16"/>
    <p:sldId id="272" r:id="rId17"/>
    <p:sldId id="275" r:id="rId18"/>
    <p:sldId id="260" r:id="rId19"/>
    <p:sldId id="261" r:id="rId20"/>
    <p:sldId id="274" r:id="rId21"/>
    <p:sldId id="276"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4AF06-C82C-44CC-B21B-2B89F30C36F6}" type="datetimeFigureOut">
              <a:rPr lang="en-GB" smtClean="0"/>
              <a:t>15/05/2016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273D1-03BF-4122-BE08-5567C6C0B96A}" type="slidenum">
              <a:rPr lang="en-GB" smtClean="0"/>
              <a:t>‹#›</a:t>
            </a:fld>
            <a:endParaRPr lang="en-GB"/>
          </a:p>
        </p:txBody>
      </p:sp>
    </p:spTree>
    <p:extLst>
      <p:ext uri="{BB962C8B-B14F-4D97-AF65-F5344CB8AC3E}">
        <p14:creationId xmlns:p14="http://schemas.microsoft.com/office/powerpoint/2010/main" val="225315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9273D1-03BF-4122-BE08-5567C6C0B96A}" type="slidenum">
              <a:rPr lang="en-GB" smtClean="0"/>
              <a:t>2</a:t>
            </a:fld>
            <a:endParaRPr lang="en-GB"/>
          </a:p>
        </p:txBody>
      </p:sp>
    </p:spTree>
    <p:extLst>
      <p:ext uri="{BB962C8B-B14F-4D97-AF65-F5344CB8AC3E}">
        <p14:creationId xmlns:p14="http://schemas.microsoft.com/office/powerpoint/2010/main" val="2268849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5/15/2016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ltal.ibu.edu.ba/" TargetMode="Externa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0672" y="1871131"/>
            <a:ext cx="6937395" cy="1515533"/>
          </a:xfrm>
        </p:spPr>
        <p:txBody>
          <a:bodyPr/>
          <a:lstStyle/>
          <a:p>
            <a:r>
              <a:rPr lang="ro-RO" sz="3600" dirty="0" smtClean="0"/>
              <a:t>Culture-bound metaphors: A comparative study of English and Romanian</a:t>
            </a:r>
            <a:endParaRPr lang="en-GB" sz="3600" dirty="0"/>
          </a:p>
        </p:txBody>
      </p:sp>
      <p:sp>
        <p:nvSpPr>
          <p:cNvPr id="3" name="Subtitle 2"/>
          <p:cNvSpPr>
            <a:spLocks noGrp="1"/>
          </p:cNvSpPr>
          <p:nvPr>
            <p:ph type="subTitle" idx="1"/>
          </p:nvPr>
        </p:nvSpPr>
        <p:spPr>
          <a:xfrm>
            <a:off x="2692398" y="3657597"/>
            <a:ext cx="6815669" cy="1595890"/>
          </a:xfrm>
        </p:spPr>
        <p:txBody>
          <a:bodyPr>
            <a:normAutofit fontScale="92500" lnSpcReduction="10000"/>
          </a:bodyPr>
          <a:lstStyle/>
          <a:p>
            <a:r>
              <a:rPr lang="en-US" sz="2400" b="1" dirty="0" smtClean="0">
                <a:solidFill>
                  <a:srgbClr val="0070C0"/>
                </a:solidFill>
                <a:effectLst>
                  <a:outerShdw blurRad="38100" dist="38100" dir="2700000" algn="tl">
                    <a:srgbClr val="000000">
                      <a:alpha val="43137"/>
                    </a:srgbClr>
                  </a:outerShdw>
                </a:effectLst>
              </a:rPr>
              <a:t>Teodora </a:t>
            </a:r>
            <a:r>
              <a:rPr lang="en-US" sz="2400" b="1" dirty="0" err="1" smtClean="0">
                <a:solidFill>
                  <a:srgbClr val="0070C0"/>
                </a:solidFill>
                <a:effectLst>
                  <a:outerShdw blurRad="38100" dist="38100" dir="2700000" algn="tl">
                    <a:srgbClr val="000000">
                      <a:alpha val="43137"/>
                    </a:srgbClr>
                  </a:outerShdw>
                </a:effectLst>
              </a:rPr>
              <a:t>Popescu</a:t>
            </a:r>
            <a:endParaRPr lang="en-US" sz="2400" b="1" dirty="0" smtClean="0">
              <a:solidFill>
                <a:srgbClr val="0070C0"/>
              </a:solidFill>
              <a:effectLst>
                <a:outerShdw blurRad="38100" dist="38100" dir="2700000" algn="tl">
                  <a:srgbClr val="000000">
                    <a:alpha val="43137"/>
                  </a:srgbClr>
                </a:outerShdw>
              </a:effectLst>
            </a:endParaRPr>
          </a:p>
          <a:p>
            <a:r>
              <a:rPr lang="en-US" dirty="0" smtClean="0"/>
              <a:t>University of Alba Iulia, </a:t>
            </a:r>
            <a:r>
              <a:rPr lang="en-US" dirty="0" smtClean="0"/>
              <a:t>Romania</a:t>
            </a:r>
          </a:p>
          <a:p>
            <a:endParaRPr lang="en-US" dirty="0"/>
          </a:p>
          <a:p>
            <a:pPr algn="r"/>
            <a:r>
              <a:rPr lang="en-US" sz="1700" dirty="0" smtClean="0"/>
              <a:t>12-14 May 2016, Sarajevo</a:t>
            </a:r>
            <a:endParaRPr lang="en-GB" sz="1700" dirty="0"/>
          </a:p>
        </p:txBody>
      </p:sp>
      <p:pic>
        <p:nvPicPr>
          <p:cNvPr id="1027" name="Picture 3" descr="https://fltal.ibu.edu.ba/assets/fltal/userfiles/images/conf_logo/2016/logo_FLTAL2016.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0775" y="6000750"/>
            <a:ext cx="2181225" cy="857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952500" y="76200"/>
            <a:ext cx="317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rgbClr val="FFFFFF"/>
                </a:solidFill>
                <a:effectLst/>
                <a:latin typeface="Roboto Condensed"/>
              </a:rPr>
              <a:t>12-14 May, 2016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https://fltal.ibu.edu.ba/assets/fltal/userfiles/images/conf_logo/2016/treeFLTAL2016.png">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6196" y="3522130"/>
            <a:ext cx="898643" cy="81799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LBAST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2398" y="3522130"/>
            <a:ext cx="705868" cy="100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87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t>Results and interpretation</a:t>
            </a:r>
            <a:endParaRPr lang="en-GB" dirty="0"/>
          </a:p>
        </p:txBody>
      </p:sp>
      <p:sp>
        <p:nvSpPr>
          <p:cNvPr id="3" name="Content Placeholder 2"/>
          <p:cNvSpPr>
            <a:spLocks noGrp="1"/>
          </p:cNvSpPr>
          <p:nvPr>
            <p:ph idx="1"/>
          </p:nvPr>
        </p:nvSpPr>
        <p:spPr/>
        <p:txBody>
          <a:bodyPr/>
          <a:lstStyle/>
          <a:p>
            <a:r>
              <a:rPr lang="en-US" dirty="0"/>
              <a:t>The results of the investigation revealed once again (</a:t>
            </a:r>
            <a:r>
              <a:rPr lang="en-US" dirty="0" err="1"/>
              <a:t>Popescu</a:t>
            </a:r>
            <a:r>
              <a:rPr lang="en-US" dirty="0"/>
              <a:t> 2012) that metaphors clustered in cognitive categories account for cultural categories, both in terms of conceptual universals and variants, resulting in a complex mapping of interrelated cross-connections. </a:t>
            </a:r>
            <a:endParaRPr lang="en-GB" dirty="0"/>
          </a:p>
        </p:txBody>
      </p:sp>
    </p:spTree>
    <p:extLst>
      <p:ext uri="{BB962C8B-B14F-4D97-AF65-F5344CB8AC3E}">
        <p14:creationId xmlns:p14="http://schemas.microsoft.com/office/powerpoint/2010/main" val="2119137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TIME is </a:t>
            </a:r>
            <a:r>
              <a:rPr lang="en-US" dirty="0" smtClean="0"/>
              <a:t>MONEY</a:t>
            </a:r>
            <a:endParaRPr lang="en-GB" dirty="0"/>
          </a:p>
        </p:txBody>
      </p:sp>
      <p:sp>
        <p:nvSpPr>
          <p:cNvPr id="3" name="Content Placeholder 2"/>
          <p:cNvSpPr>
            <a:spLocks noGrp="1"/>
          </p:cNvSpPr>
          <p:nvPr>
            <p:ph idx="1"/>
          </p:nvPr>
        </p:nvSpPr>
        <p:spPr/>
        <p:txBody>
          <a:bodyPr>
            <a:normAutofit/>
          </a:bodyPr>
          <a:lstStyle/>
          <a:p>
            <a:r>
              <a:rPr lang="en-GB" dirty="0" smtClean="0"/>
              <a:t>The </a:t>
            </a:r>
            <a:r>
              <a:rPr lang="en-US" dirty="0"/>
              <a:t>fast pace</a:t>
            </a:r>
            <a:r>
              <a:rPr lang="en-GB" dirty="0"/>
              <a:t> of </a:t>
            </a:r>
            <a:r>
              <a:rPr lang="en-US" dirty="0"/>
              <a:t>technological breakthroughs,</a:t>
            </a:r>
            <a:r>
              <a:rPr lang="en-GB" dirty="0"/>
              <a:t> globalisation</a:t>
            </a:r>
            <a:r>
              <a:rPr lang="en-US" dirty="0"/>
              <a:t>, consumerism and other aspects of postmodern society have</a:t>
            </a:r>
            <a:r>
              <a:rPr lang="en-GB" dirty="0"/>
              <a:t> contributed to</a:t>
            </a:r>
            <a:r>
              <a:rPr lang="en-US" dirty="0"/>
              <a:t> shaping new existential paradigms</a:t>
            </a:r>
            <a:r>
              <a:rPr lang="en-GB" dirty="0"/>
              <a:t> which ha</a:t>
            </a:r>
            <a:r>
              <a:rPr lang="en-US" dirty="0" err="1"/>
              <a:t>ve</a:t>
            </a:r>
            <a:r>
              <a:rPr lang="en-US" dirty="0"/>
              <a:t> up</a:t>
            </a:r>
            <a:r>
              <a:rPr lang="en-GB" dirty="0"/>
              <a:t>turned </a:t>
            </a:r>
            <a:r>
              <a:rPr lang="en-US" dirty="0"/>
              <a:t>the meanings of everything we used to consider as the norm</a:t>
            </a:r>
            <a:r>
              <a:rPr lang="en-GB" dirty="0"/>
              <a:t>. </a:t>
            </a:r>
            <a:endParaRPr lang="ro-RO" dirty="0" smtClean="0"/>
          </a:p>
          <a:p>
            <a:r>
              <a:rPr lang="en-GB" dirty="0" smtClean="0"/>
              <a:t>One </a:t>
            </a:r>
            <a:r>
              <a:rPr lang="en-GB" dirty="0"/>
              <a:t>of the emblematic and symptomatic mottos of our business oriented world is that of “time is money”. </a:t>
            </a:r>
            <a:endParaRPr lang="ro-RO" dirty="0" smtClean="0"/>
          </a:p>
          <a:p>
            <a:r>
              <a:rPr lang="en-GB" dirty="0" smtClean="0"/>
              <a:t>Therefore</a:t>
            </a:r>
            <a:r>
              <a:rPr lang="en-GB" dirty="0"/>
              <a:t>, not surprisingly, the most frequent occurrences were found in the case of this conceptualisation.</a:t>
            </a:r>
          </a:p>
        </p:txBody>
      </p:sp>
    </p:spTree>
    <p:extLst>
      <p:ext uri="{BB962C8B-B14F-4D97-AF65-F5344CB8AC3E}">
        <p14:creationId xmlns:p14="http://schemas.microsoft.com/office/powerpoint/2010/main" val="3458836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is </a:t>
            </a:r>
            <a:r>
              <a:rPr lang="en-US" dirty="0" smtClean="0"/>
              <a:t>MONEY</a:t>
            </a:r>
            <a:r>
              <a:rPr lang="ro-RO" dirty="0" smtClean="0"/>
              <a:t> (cnt</a:t>
            </a:r>
            <a:r>
              <a:rPr lang="en-GB" dirty="0" smtClean="0"/>
              <a:t>’</a:t>
            </a:r>
            <a:r>
              <a:rPr lang="ro-RO" dirty="0" smtClean="0"/>
              <a:t>d)</a:t>
            </a:r>
            <a:endParaRPr lang="en-GB" dirty="0"/>
          </a:p>
        </p:txBody>
      </p:sp>
      <p:sp>
        <p:nvSpPr>
          <p:cNvPr id="3" name="Content Placeholder 2"/>
          <p:cNvSpPr>
            <a:spLocks noGrp="1"/>
          </p:cNvSpPr>
          <p:nvPr>
            <p:ph idx="1"/>
          </p:nvPr>
        </p:nvSpPr>
        <p:spPr>
          <a:xfrm>
            <a:off x="1155940" y="2556931"/>
            <a:ext cx="9877245" cy="3498811"/>
          </a:xfrm>
        </p:spPr>
        <p:txBody>
          <a:bodyPr>
            <a:normAutofit fontScale="92500" lnSpcReduction="20000"/>
          </a:bodyPr>
          <a:lstStyle/>
          <a:p>
            <a:r>
              <a:rPr lang="en-US" dirty="0"/>
              <a:t>(1) we do have to</a:t>
            </a:r>
            <a:r>
              <a:rPr lang="en-US" i="1" dirty="0"/>
              <a:t> </a:t>
            </a:r>
            <a:r>
              <a:rPr lang="en-US" dirty="0"/>
              <a:t>invest some </a:t>
            </a:r>
            <a:r>
              <a:rPr lang="en-US" b="1" dirty="0"/>
              <a:t>time </a:t>
            </a:r>
            <a:r>
              <a:rPr lang="en-US" dirty="0"/>
              <a:t>initially in sharing (EC, 2011)</a:t>
            </a:r>
            <a:endParaRPr lang="en-GB" dirty="0"/>
          </a:p>
          <a:p>
            <a:r>
              <a:rPr lang="en-US" dirty="0"/>
              <a:t>(2) having spent lots of </a:t>
            </a:r>
            <a:r>
              <a:rPr lang="en-US" b="1" dirty="0"/>
              <a:t>time</a:t>
            </a:r>
            <a:r>
              <a:rPr lang="en-US" dirty="0"/>
              <a:t> </a:t>
            </a:r>
            <a:r>
              <a:rPr lang="en-US" u="sng" dirty="0"/>
              <a:t>and</a:t>
            </a:r>
            <a:r>
              <a:rPr lang="en-US" dirty="0"/>
              <a:t> money since the crisis (EC, 2013)</a:t>
            </a:r>
            <a:endParaRPr lang="en-GB" dirty="0"/>
          </a:p>
          <a:p>
            <a:r>
              <a:rPr lang="en-US" dirty="0"/>
              <a:t>(3) people’s most important resource is their </a:t>
            </a:r>
            <a:r>
              <a:rPr lang="en-US" b="1" dirty="0"/>
              <a:t>time </a:t>
            </a:r>
            <a:r>
              <a:rPr lang="en-US" dirty="0"/>
              <a:t>(EC, 2013)</a:t>
            </a:r>
            <a:endParaRPr lang="en-GB" dirty="0"/>
          </a:p>
          <a:p>
            <a:r>
              <a:rPr lang="en-US" dirty="0"/>
              <a:t>(4) an</a:t>
            </a:r>
            <a:r>
              <a:rPr lang="en-US" u="sng" dirty="0"/>
              <a:t> </a:t>
            </a:r>
            <a:r>
              <a:rPr lang="en-US" dirty="0"/>
              <a:t>excess of meetings is the biggest devourer of </a:t>
            </a:r>
            <a:r>
              <a:rPr lang="en-US" b="1" dirty="0"/>
              <a:t>time </a:t>
            </a:r>
            <a:r>
              <a:rPr lang="en-US" dirty="0"/>
              <a:t>(EC, 2013)</a:t>
            </a:r>
            <a:endParaRPr lang="en-GB" dirty="0"/>
          </a:p>
          <a:p>
            <a:r>
              <a:rPr lang="en-US" dirty="0"/>
              <a:t>(5) are a substantial waste of the recipients’ </a:t>
            </a:r>
            <a:r>
              <a:rPr lang="en-US" b="1" dirty="0"/>
              <a:t>time</a:t>
            </a:r>
            <a:r>
              <a:rPr lang="en-US" dirty="0"/>
              <a:t> (EC, 2015)</a:t>
            </a:r>
            <a:endParaRPr lang="en-GB" dirty="0"/>
          </a:p>
          <a:p>
            <a:r>
              <a:rPr lang="en-US" dirty="0"/>
              <a:t>(6) how much </a:t>
            </a:r>
            <a:r>
              <a:rPr lang="en-US" b="1" dirty="0"/>
              <a:t>time </a:t>
            </a:r>
            <a:r>
              <a:rPr lang="en-US" dirty="0"/>
              <a:t>Google saves</a:t>
            </a:r>
            <a:r>
              <a:rPr lang="en-US" i="1" dirty="0"/>
              <a:t> </a:t>
            </a:r>
            <a:r>
              <a:rPr lang="en-US" dirty="0"/>
              <a:t>us </a:t>
            </a:r>
            <a:endParaRPr lang="en-GB" dirty="0"/>
          </a:p>
          <a:p>
            <a:r>
              <a:rPr lang="en-US" dirty="0"/>
              <a:t>(7) Greece's €130bn bailout merely buys it </a:t>
            </a:r>
            <a:r>
              <a:rPr lang="en-US" b="1" dirty="0"/>
              <a:t>time</a:t>
            </a:r>
            <a:r>
              <a:rPr lang="en-US" dirty="0"/>
              <a:t>... (FT, 2012</a:t>
            </a:r>
            <a:r>
              <a:rPr lang="en-US" dirty="0" smtClean="0"/>
              <a:t>)</a:t>
            </a:r>
          </a:p>
          <a:p>
            <a:r>
              <a:rPr lang="en-US" dirty="0"/>
              <a:t>(8) in the form of a dividend – for investing</a:t>
            </a:r>
            <a:r>
              <a:rPr lang="en-US" i="1" dirty="0"/>
              <a:t> </a:t>
            </a:r>
            <a:r>
              <a:rPr lang="en-US" dirty="0"/>
              <a:t>in our </a:t>
            </a:r>
            <a:r>
              <a:rPr lang="en-US" b="1" dirty="0"/>
              <a:t>future</a:t>
            </a:r>
            <a:r>
              <a:rPr lang="en-US" dirty="0"/>
              <a:t>. (EC, 2011)</a:t>
            </a:r>
            <a:endParaRPr lang="en-GB" dirty="0"/>
          </a:p>
          <a:p>
            <a:pPr marL="0" indent="0">
              <a:buNone/>
            </a:pPr>
            <a:endParaRPr lang="en-GB" dirty="0"/>
          </a:p>
        </p:txBody>
      </p:sp>
    </p:spTree>
    <p:extLst>
      <p:ext uri="{BB962C8B-B14F-4D97-AF65-F5344CB8AC3E}">
        <p14:creationId xmlns:p14="http://schemas.microsoft.com/office/powerpoint/2010/main" val="227904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is MONEY</a:t>
            </a:r>
            <a:r>
              <a:rPr lang="ro-RO" dirty="0"/>
              <a:t> (cnt</a:t>
            </a:r>
            <a:r>
              <a:rPr lang="en-GB" dirty="0"/>
              <a:t>’</a:t>
            </a:r>
            <a:r>
              <a:rPr lang="ro-RO" dirty="0"/>
              <a:t>d)</a:t>
            </a:r>
            <a:endParaRPr lang="en-GB" dirty="0"/>
          </a:p>
        </p:txBody>
      </p:sp>
      <p:sp>
        <p:nvSpPr>
          <p:cNvPr id="3" name="Content Placeholder 2"/>
          <p:cNvSpPr>
            <a:spLocks noGrp="1"/>
          </p:cNvSpPr>
          <p:nvPr>
            <p:ph idx="1"/>
          </p:nvPr>
        </p:nvSpPr>
        <p:spPr>
          <a:xfrm>
            <a:off x="759125" y="2458529"/>
            <a:ext cx="10137472" cy="3709358"/>
          </a:xfrm>
        </p:spPr>
        <p:txBody>
          <a:bodyPr>
            <a:normAutofit fontScale="77500" lnSpcReduction="20000"/>
          </a:bodyPr>
          <a:lstStyle/>
          <a:p>
            <a:r>
              <a:rPr lang="en-US" dirty="0"/>
              <a:t>(9)  </a:t>
            </a:r>
            <a:r>
              <a:rPr lang="en-US" dirty="0" err="1"/>
              <a:t>apoi</a:t>
            </a:r>
            <a:r>
              <a:rPr lang="en-US" dirty="0"/>
              <a:t> </a:t>
            </a:r>
            <a:r>
              <a:rPr lang="en-US" dirty="0" err="1"/>
              <a:t>vei</a:t>
            </a:r>
            <a:r>
              <a:rPr lang="en-US" dirty="0"/>
              <a:t> </a:t>
            </a:r>
            <a:r>
              <a:rPr lang="en-US" dirty="0" err="1"/>
              <a:t>avea</a:t>
            </a:r>
            <a:r>
              <a:rPr lang="en-US" dirty="0"/>
              <a:t> </a:t>
            </a:r>
            <a:r>
              <a:rPr lang="en-US" b="1" dirty="0" err="1"/>
              <a:t>timp</a:t>
            </a:r>
            <a:r>
              <a:rPr lang="en-US" dirty="0"/>
              <a:t> </a:t>
            </a:r>
            <a:r>
              <a:rPr lang="en-US" dirty="0" err="1"/>
              <a:t>destul</a:t>
            </a:r>
            <a:r>
              <a:rPr lang="en-US" dirty="0"/>
              <a:t> </a:t>
            </a:r>
            <a:r>
              <a:rPr lang="en-US" dirty="0" err="1"/>
              <a:t>pentru</a:t>
            </a:r>
            <a:r>
              <a:rPr lang="en-US" dirty="0"/>
              <a:t> note, </a:t>
            </a:r>
            <a:r>
              <a:rPr lang="en-US" dirty="0" err="1"/>
              <a:t>stãri</a:t>
            </a:r>
            <a:r>
              <a:rPr lang="en-US" dirty="0"/>
              <a:t> </a:t>
            </a:r>
            <a:r>
              <a:rPr lang="en-US" dirty="0" err="1"/>
              <a:t>zilnice</a:t>
            </a:r>
            <a:r>
              <a:rPr lang="en-US" dirty="0"/>
              <a:t> </a:t>
            </a:r>
            <a:r>
              <a:rPr lang="fr-FR" dirty="0"/>
              <a:t>(DM, 2011)</a:t>
            </a:r>
            <a:endParaRPr lang="en-GB" dirty="0"/>
          </a:p>
          <a:p>
            <a:r>
              <a:rPr lang="fr-FR" dirty="0"/>
              <a:t>	</a:t>
            </a:r>
            <a:r>
              <a:rPr lang="fr-FR" dirty="0" smtClean="0"/>
              <a:t>	</a:t>
            </a:r>
            <a:r>
              <a:rPr lang="en-US" dirty="0" smtClean="0"/>
              <a:t>then </a:t>
            </a:r>
            <a:r>
              <a:rPr lang="en-US" dirty="0"/>
              <a:t>you will have enough time for notes, daily states of mind</a:t>
            </a:r>
            <a:endParaRPr lang="en-GB" dirty="0"/>
          </a:p>
          <a:p>
            <a:r>
              <a:rPr lang="fr-FR" dirty="0"/>
              <a:t>(10) </a:t>
            </a:r>
            <a:r>
              <a:rPr lang="fr-FR" dirty="0" err="1"/>
              <a:t>le-a</a:t>
            </a:r>
            <a:r>
              <a:rPr lang="fr-FR" dirty="0"/>
              <a:t> permis </a:t>
            </a:r>
            <a:r>
              <a:rPr lang="fr-FR" dirty="0" err="1"/>
              <a:t>guvernelor</a:t>
            </a:r>
            <a:r>
              <a:rPr lang="fr-FR" dirty="0"/>
              <a:t> </a:t>
            </a:r>
            <a:r>
              <a:rPr lang="fr-FR" dirty="0" err="1"/>
              <a:t>sã</a:t>
            </a:r>
            <a:r>
              <a:rPr lang="fr-FR" dirty="0"/>
              <a:t> </a:t>
            </a:r>
            <a:r>
              <a:rPr lang="fr-FR" dirty="0" err="1"/>
              <a:t>câştige</a:t>
            </a:r>
            <a:r>
              <a:rPr lang="fr-FR" dirty="0"/>
              <a:t> </a:t>
            </a:r>
            <a:r>
              <a:rPr lang="fr-FR" b="1" dirty="0" err="1"/>
              <a:t>timp</a:t>
            </a:r>
            <a:r>
              <a:rPr lang="fr-FR" dirty="0"/>
              <a:t> </a:t>
            </a:r>
            <a:r>
              <a:rPr lang="fr-FR" dirty="0" err="1"/>
              <a:t>pentru</a:t>
            </a:r>
            <a:r>
              <a:rPr lang="fr-FR" dirty="0"/>
              <a:t> a </a:t>
            </a:r>
            <a:r>
              <a:rPr lang="fr-FR" dirty="0" err="1"/>
              <a:t>stãpâni</a:t>
            </a:r>
            <a:r>
              <a:rPr lang="fr-FR" dirty="0"/>
              <a:t> (CA, 2010)</a:t>
            </a:r>
            <a:endParaRPr lang="en-GB" dirty="0"/>
          </a:p>
          <a:p>
            <a:r>
              <a:rPr lang="fr-FR" dirty="0"/>
              <a:t>	</a:t>
            </a:r>
            <a:r>
              <a:rPr lang="fr-FR" dirty="0" smtClean="0"/>
              <a:t>	</a:t>
            </a:r>
            <a:r>
              <a:rPr lang="en-US" dirty="0" smtClean="0"/>
              <a:t>allowed </a:t>
            </a:r>
            <a:r>
              <a:rPr lang="en-US" dirty="0"/>
              <a:t>the governments to gain time in order to master </a:t>
            </a:r>
            <a:endParaRPr lang="en-GB" dirty="0"/>
          </a:p>
          <a:p>
            <a:r>
              <a:rPr lang="fr-FR" dirty="0"/>
              <a:t>(11) </a:t>
            </a:r>
            <a:r>
              <a:rPr lang="fr-FR" dirty="0" err="1"/>
              <a:t>merită</a:t>
            </a:r>
            <a:r>
              <a:rPr lang="fr-FR" dirty="0"/>
              <a:t> </a:t>
            </a:r>
            <a:r>
              <a:rPr lang="fr-FR" dirty="0" err="1"/>
              <a:t>să-mi</a:t>
            </a:r>
            <a:r>
              <a:rPr lang="fr-FR" dirty="0"/>
              <a:t> </a:t>
            </a:r>
            <a:r>
              <a:rPr lang="fr-FR" dirty="0" err="1"/>
              <a:t>investesc</a:t>
            </a:r>
            <a:r>
              <a:rPr lang="fr-FR" dirty="0"/>
              <a:t> </a:t>
            </a:r>
            <a:r>
              <a:rPr lang="fr-FR" b="1" dirty="0" err="1"/>
              <a:t>timpul</a:t>
            </a:r>
            <a:r>
              <a:rPr lang="fr-FR" dirty="0"/>
              <a:t> </a:t>
            </a:r>
            <a:r>
              <a:rPr lang="fr-FR" dirty="0" err="1"/>
              <a:t>în</a:t>
            </a:r>
            <a:r>
              <a:rPr lang="fr-FR" dirty="0"/>
              <a:t> </a:t>
            </a:r>
            <a:r>
              <a:rPr lang="fr-FR" dirty="0" err="1"/>
              <a:t>lectura</a:t>
            </a:r>
            <a:r>
              <a:rPr lang="fr-FR" dirty="0"/>
              <a:t> sa. (DM, 2011)</a:t>
            </a:r>
            <a:endParaRPr lang="en-GB" dirty="0"/>
          </a:p>
          <a:p>
            <a:r>
              <a:rPr lang="en-US" dirty="0"/>
              <a:t>	</a:t>
            </a:r>
            <a:r>
              <a:rPr lang="en-US" dirty="0" smtClean="0"/>
              <a:t>	it’s </a:t>
            </a:r>
            <a:r>
              <a:rPr lang="en-US" dirty="0"/>
              <a:t>worth investing time in reading it </a:t>
            </a:r>
            <a:endParaRPr lang="en-GB" dirty="0"/>
          </a:p>
          <a:p>
            <a:r>
              <a:rPr lang="fr-FR" dirty="0"/>
              <a:t>(12) </a:t>
            </a:r>
            <a:r>
              <a:rPr lang="fr-FR" dirty="0" err="1"/>
              <a:t>vrem</a:t>
            </a:r>
            <a:r>
              <a:rPr lang="fr-FR" dirty="0"/>
              <a:t> </a:t>
            </a:r>
            <a:r>
              <a:rPr lang="fr-FR" dirty="0" err="1"/>
              <a:t>sã</a:t>
            </a:r>
            <a:r>
              <a:rPr lang="fr-FR" dirty="0"/>
              <a:t> </a:t>
            </a:r>
            <a:r>
              <a:rPr lang="fr-FR" dirty="0" err="1"/>
              <a:t>economisim</a:t>
            </a:r>
            <a:r>
              <a:rPr lang="fr-FR" b="1" dirty="0"/>
              <a:t> </a:t>
            </a:r>
            <a:r>
              <a:rPr lang="fr-FR" b="1" dirty="0" err="1"/>
              <a:t>timp</a:t>
            </a:r>
            <a:r>
              <a:rPr lang="fr-FR" dirty="0"/>
              <a:t> </a:t>
            </a:r>
            <a:r>
              <a:rPr lang="fr-FR" dirty="0" err="1"/>
              <a:t>fãrã</a:t>
            </a:r>
            <a:r>
              <a:rPr lang="fr-FR" dirty="0"/>
              <a:t> </a:t>
            </a:r>
            <a:r>
              <a:rPr lang="fr-FR" dirty="0" err="1"/>
              <a:t>sã</a:t>
            </a:r>
            <a:r>
              <a:rPr lang="fr-FR" dirty="0"/>
              <a:t> </a:t>
            </a:r>
            <a:r>
              <a:rPr lang="fr-FR" dirty="0" err="1"/>
              <a:t>stim</a:t>
            </a:r>
            <a:r>
              <a:rPr lang="fr-FR" dirty="0"/>
              <a:t> (DM, 2012)</a:t>
            </a:r>
            <a:endParaRPr lang="en-GB" dirty="0"/>
          </a:p>
          <a:p>
            <a:r>
              <a:rPr lang="fr-FR" dirty="0"/>
              <a:t>	</a:t>
            </a:r>
            <a:r>
              <a:rPr lang="fr-FR" dirty="0" smtClean="0"/>
              <a:t>	</a:t>
            </a:r>
            <a:r>
              <a:rPr lang="fr-FR" dirty="0" err="1" smtClean="0"/>
              <a:t>We</a:t>
            </a:r>
            <a:r>
              <a:rPr lang="fr-FR" dirty="0" smtClean="0"/>
              <a:t> </a:t>
            </a:r>
            <a:r>
              <a:rPr lang="fr-FR" dirty="0" err="1"/>
              <a:t>want</a:t>
            </a:r>
            <a:r>
              <a:rPr lang="fr-FR" dirty="0"/>
              <a:t> to </a:t>
            </a:r>
            <a:r>
              <a:rPr lang="fr-FR" dirty="0" err="1"/>
              <a:t>save</a:t>
            </a:r>
            <a:r>
              <a:rPr lang="fr-FR" dirty="0"/>
              <a:t> time </a:t>
            </a:r>
            <a:r>
              <a:rPr lang="fr-FR" dirty="0" err="1"/>
              <a:t>without</a:t>
            </a:r>
            <a:r>
              <a:rPr lang="fr-FR" dirty="0"/>
              <a:t> </a:t>
            </a:r>
            <a:r>
              <a:rPr lang="fr-FR" dirty="0" err="1"/>
              <a:t>knowing</a:t>
            </a:r>
            <a:endParaRPr lang="en-GB" dirty="0"/>
          </a:p>
          <a:p>
            <a:r>
              <a:rPr lang="en-US" dirty="0"/>
              <a:t>(13) e </a:t>
            </a:r>
            <a:r>
              <a:rPr lang="en-US" dirty="0" err="1"/>
              <a:t>plăcut</a:t>
            </a:r>
            <a:r>
              <a:rPr lang="en-US" dirty="0"/>
              <a:t> </a:t>
            </a:r>
            <a:r>
              <a:rPr lang="en-US" dirty="0" err="1"/>
              <a:t>să</a:t>
            </a:r>
            <a:r>
              <a:rPr lang="en-US" dirty="0"/>
              <a:t> </a:t>
            </a:r>
            <a:r>
              <a:rPr lang="en-US" dirty="0" err="1"/>
              <a:t>pierzi</a:t>
            </a:r>
            <a:r>
              <a:rPr lang="en-US" dirty="0"/>
              <a:t> </a:t>
            </a:r>
            <a:r>
              <a:rPr lang="en-US" b="1" dirty="0" err="1"/>
              <a:t>timpul</a:t>
            </a:r>
            <a:r>
              <a:rPr lang="en-US" dirty="0"/>
              <a:t> </a:t>
            </a:r>
            <a:r>
              <a:rPr lang="en-US" dirty="0" err="1"/>
              <a:t>şi</a:t>
            </a:r>
            <a:r>
              <a:rPr lang="en-US" dirty="0"/>
              <a:t> </a:t>
            </a:r>
            <a:r>
              <a:rPr lang="en-US" dirty="0" err="1"/>
              <a:t>să</a:t>
            </a:r>
            <a:r>
              <a:rPr lang="en-US" dirty="0"/>
              <a:t> </a:t>
            </a:r>
            <a:r>
              <a:rPr lang="en-US" dirty="0" err="1"/>
              <a:t>te</a:t>
            </a:r>
            <a:r>
              <a:rPr lang="en-US" dirty="0"/>
              <a:t> </a:t>
            </a:r>
            <a:r>
              <a:rPr lang="en-US" dirty="0" err="1"/>
              <a:t>laşi</a:t>
            </a:r>
            <a:r>
              <a:rPr lang="en-US" dirty="0"/>
              <a:t> </a:t>
            </a:r>
            <a:r>
              <a:rPr lang="en-US" dirty="0" err="1"/>
              <a:t>în</a:t>
            </a:r>
            <a:r>
              <a:rPr lang="en-US" dirty="0"/>
              <a:t> </a:t>
            </a:r>
            <a:r>
              <a:rPr lang="en-US" dirty="0" err="1"/>
              <a:t>voia</a:t>
            </a:r>
            <a:r>
              <a:rPr lang="en-US" dirty="0"/>
              <a:t> </a:t>
            </a:r>
            <a:r>
              <a:rPr lang="en-US" dirty="0" err="1"/>
              <a:t>capriciilor</a:t>
            </a:r>
            <a:r>
              <a:rPr lang="en-US" dirty="0"/>
              <a:t> </a:t>
            </a:r>
            <a:r>
              <a:rPr lang="fr-FR" dirty="0"/>
              <a:t>(DM, 2012)</a:t>
            </a:r>
            <a:endParaRPr lang="en-GB" dirty="0"/>
          </a:p>
          <a:p>
            <a:r>
              <a:rPr lang="en-US" dirty="0"/>
              <a:t>	</a:t>
            </a:r>
            <a:r>
              <a:rPr lang="en-US" dirty="0" smtClean="0"/>
              <a:t>	it’s </a:t>
            </a:r>
            <a:r>
              <a:rPr lang="en-US" dirty="0"/>
              <a:t>nice to waste time and let yourself carried away by </a:t>
            </a:r>
            <a:r>
              <a:rPr lang="en-US" dirty="0" smtClean="0"/>
              <a:t>whims</a:t>
            </a:r>
            <a:endParaRPr lang="en-GB" dirty="0"/>
          </a:p>
        </p:txBody>
      </p:sp>
    </p:spTree>
    <p:extLst>
      <p:ext uri="{BB962C8B-B14F-4D97-AF65-F5344CB8AC3E}">
        <p14:creationId xmlns:p14="http://schemas.microsoft.com/office/powerpoint/2010/main" val="2580195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is MONEY</a:t>
            </a:r>
            <a:r>
              <a:rPr lang="ro-RO" dirty="0"/>
              <a:t> (cnt</a:t>
            </a:r>
            <a:r>
              <a:rPr lang="en-GB" dirty="0"/>
              <a:t>’</a:t>
            </a:r>
            <a:r>
              <a:rPr lang="ro-RO" dirty="0"/>
              <a:t>d)</a:t>
            </a:r>
            <a:endParaRPr lang="en-GB" dirty="0"/>
          </a:p>
        </p:txBody>
      </p:sp>
      <p:sp>
        <p:nvSpPr>
          <p:cNvPr id="3" name="Content Placeholder 2"/>
          <p:cNvSpPr>
            <a:spLocks noGrp="1"/>
          </p:cNvSpPr>
          <p:nvPr>
            <p:ph idx="1"/>
          </p:nvPr>
        </p:nvSpPr>
        <p:spPr>
          <a:xfrm>
            <a:off x="1035170" y="2484409"/>
            <a:ext cx="10153290" cy="3692104"/>
          </a:xfrm>
        </p:spPr>
        <p:txBody>
          <a:bodyPr>
            <a:normAutofit/>
          </a:bodyPr>
          <a:lstStyle/>
          <a:p>
            <a:r>
              <a:rPr lang="en-US" dirty="0"/>
              <a:t>(14) </a:t>
            </a:r>
            <a:r>
              <a:rPr lang="en-GB" dirty="0"/>
              <a:t>e </a:t>
            </a:r>
            <a:r>
              <a:rPr lang="en-GB" dirty="0" err="1"/>
              <a:t>atât</a:t>
            </a:r>
            <a:r>
              <a:rPr lang="en-GB" dirty="0"/>
              <a:t> de bine </a:t>
            </a:r>
            <a:r>
              <a:rPr lang="en-GB" dirty="0" err="1"/>
              <a:t>să</a:t>
            </a:r>
            <a:r>
              <a:rPr lang="en-GB" dirty="0"/>
              <a:t> </a:t>
            </a:r>
            <a:r>
              <a:rPr lang="en-GB" dirty="0" err="1"/>
              <a:t>poţi</a:t>
            </a:r>
            <a:r>
              <a:rPr lang="en-GB" dirty="0"/>
              <a:t> </a:t>
            </a:r>
            <a:r>
              <a:rPr lang="en-GB" dirty="0" err="1"/>
              <a:t>scăpa</a:t>
            </a:r>
            <a:r>
              <a:rPr lang="en-GB" dirty="0"/>
              <a:t> de </a:t>
            </a:r>
            <a:r>
              <a:rPr lang="en-GB" dirty="0" err="1"/>
              <a:t>tirania</a:t>
            </a:r>
            <a:r>
              <a:rPr lang="en-GB" dirty="0"/>
              <a:t> </a:t>
            </a:r>
            <a:r>
              <a:rPr lang="en-GB" b="1" dirty="0" err="1"/>
              <a:t>timpului</a:t>
            </a:r>
            <a:r>
              <a:rPr lang="en-GB" b="1" dirty="0"/>
              <a:t> </a:t>
            </a:r>
            <a:r>
              <a:rPr lang="en-GB" dirty="0" err="1"/>
              <a:t>util</a:t>
            </a:r>
            <a:r>
              <a:rPr lang="en-GB" dirty="0"/>
              <a:t>!(DM, 2012)</a:t>
            </a:r>
          </a:p>
          <a:p>
            <a:r>
              <a:rPr lang="en-US" dirty="0"/>
              <a:t>	it’s so good to be able to get away from the useful time’s tyranny! </a:t>
            </a:r>
            <a:endParaRPr lang="en-GB" dirty="0"/>
          </a:p>
          <a:p>
            <a:r>
              <a:rPr lang="en-US" dirty="0"/>
              <a:t>(15) 45 de minute de </a:t>
            </a:r>
            <a:r>
              <a:rPr lang="en-US" dirty="0" err="1"/>
              <a:t>birou</a:t>
            </a:r>
            <a:r>
              <a:rPr lang="en-US" dirty="0"/>
              <a:t>, </a:t>
            </a:r>
            <a:r>
              <a:rPr lang="en-US" dirty="0" err="1"/>
              <a:t>foarte</a:t>
            </a:r>
            <a:r>
              <a:rPr lang="en-US" dirty="0"/>
              <a:t> </a:t>
            </a:r>
            <a:r>
              <a:rPr lang="en-US" dirty="0" err="1"/>
              <a:t>mulți</a:t>
            </a:r>
            <a:r>
              <a:rPr lang="en-US" dirty="0"/>
              <a:t> </a:t>
            </a:r>
            <a:r>
              <a:rPr lang="en-US" dirty="0" err="1"/>
              <a:t>considerã</a:t>
            </a:r>
            <a:r>
              <a:rPr lang="en-US" dirty="0"/>
              <a:t> </a:t>
            </a:r>
            <a:r>
              <a:rPr lang="en-US" dirty="0" err="1"/>
              <a:t>cã</a:t>
            </a:r>
            <a:r>
              <a:rPr lang="en-US" dirty="0"/>
              <a:t> </a:t>
            </a:r>
            <a:r>
              <a:rPr lang="en-US" b="1" dirty="0" err="1"/>
              <a:t>timp</a:t>
            </a:r>
            <a:r>
              <a:rPr lang="en-US" b="1" u="sng" dirty="0" err="1"/>
              <a:t>ul</a:t>
            </a:r>
            <a:r>
              <a:rPr lang="en-US" dirty="0"/>
              <a:t> </a:t>
            </a:r>
            <a:r>
              <a:rPr lang="en-US" dirty="0" err="1"/>
              <a:t>pierdut</a:t>
            </a:r>
            <a:r>
              <a:rPr lang="en-US" dirty="0"/>
              <a:t> </a:t>
            </a:r>
            <a:r>
              <a:rPr lang="en-US" dirty="0" err="1"/>
              <a:t>pe</a:t>
            </a:r>
            <a:r>
              <a:rPr lang="en-US" dirty="0"/>
              <a:t> drum nu </a:t>
            </a:r>
            <a:r>
              <a:rPr lang="en-US" dirty="0" err="1"/>
              <a:t>meritã</a:t>
            </a:r>
            <a:r>
              <a:rPr lang="en-US" dirty="0"/>
              <a:t>”,</a:t>
            </a:r>
            <a:endParaRPr lang="en-GB" dirty="0"/>
          </a:p>
          <a:p>
            <a:r>
              <a:rPr lang="en-US" dirty="0"/>
              <a:t>45 minutes away from the office, very many consider that the time wasted is not worth it.</a:t>
            </a:r>
            <a:endParaRPr lang="en-GB" dirty="0"/>
          </a:p>
          <a:p>
            <a:endParaRPr lang="en-GB" dirty="0"/>
          </a:p>
        </p:txBody>
      </p:sp>
    </p:spTree>
    <p:extLst>
      <p:ext uri="{BB962C8B-B14F-4D97-AF65-F5344CB8AC3E}">
        <p14:creationId xmlns:p14="http://schemas.microsoft.com/office/powerpoint/2010/main" val="2211456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is MONEY</a:t>
            </a:r>
            <a:r>
              <a:rPr lang="ro-RO" dirty="0"/>
              <a:t> (cnt</a:t>
            </a:r>
            <a:r>
              <a:rPr lang="en-GB" dirty="0"/>
              <a:t>’</a:t>
            </a:r>
            <a:r>
              <a:rPr lang="ro-RO" dirty="0"/>
              <a:t>d)</a:t>
            </a:r>
            <a:endParaRPr lang="en-GB" dirty="0"/>
          </a:p>
        </p:txBody>
      </p:sp>
      <p:sp>
        <p:nvSpPr>
          <p:cNvPr id="3" name="Content Placeholder 2"/>
          <p:cNvSpPr>
            <a:spLocks noGrp="1"/>
          </p:cNvSpPr>
          <p:nvPr>
            <p:ph idx="1"/>
          </p:nvPr>
        </p:nvSpPr>
        <p:spPr>
          <a:xfrm>
            <a:off x="1295400" y="2556932"/>
            <a:ext cx="9841301" cy="3593702"/>
          </a:xfrm>
        </p:spPr>
        <p:txBody>
          <a:bodyPr>
            <a:normAutofit/>
          </a:bodyPr>
          <a:lstStyle/>
          <a:p>
            <a:r>
              <a:rPr lang="en-US" dirty="0"/>
              <a:t>The metaphorical expressions extracted above are based on the following mappings:</a:t>
            </a:r>
            <a:endParaRPr lang="en-GB" dirty="0"/>
          </a:p>
          <a:p>
            <a:pPr marL="0" indent="0">
              <a:buNone/>
            </a:pPr>
            <a:endParaRPr lang="en-GB" dirty="0"/>
          </a:p>
          <a:p>
            <a:pPr lvl="1"/>
            <a:r>
              <a:rPr lang="en-US" dirty="0"/>
              <a:t>Investment → a period of time dedicated to an activity;</a:t>
            </a:r>
            <a:endParaRPr lang="en-GB" dirty="0"/>
          </a:p>
          <a:p>
            <a:pPr lvl="1"/>
            <a:r>
              <a:rPr lang="en-US" dirty="0"/>
              <a:t>Waste → the time spent in unfruitful activities;</a:t>
            </a:r>
            <a:endParaRPr lang="en-GB" dirty="0"/>
          </a:p>
          <a:p>
            <a:pPr lvl="1"/>
            <a:r>
              <a:rPr lang="en-GB" dirty="0"/>
              <a:t>Profit-making → either accomplishing something in less time than initially calculated or obtaining an extended deadline.</a:t>
            </a:r>
          </a:p>
          <a:p>
            <a:endParaRPr lang="en-GB" dirty="0"/>
          </a:p>
        </p:txBody>
      </p:sp>
    </p:spTree>
    <p:extLst>
      <p:ext uri="{BB962C8B-B14F-4D97-AF65-F5344CB8AC3E}">
        <p14:creationId xmlns:p14="http://schemas.microsoft.com/office/powerpoint/2010/main" val="1801155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is MONEY</a:t>
            </a:r>
            <a:r>
              <a:rPr lang="ro-RO" dirty="0"/>
              <a:t> (cnt</a:t>
            </a:r>
            <a:r>
              <a:rPr lang="en-GB" dirty="0"/>
              <a:t>’</a:t>
            </a:r>
            <a:r>
              <a:rPr lang="ro-RO" dirty="0"/>
              <a:t>d)</a:t>
            </a:r>
            <a:endParaRPr lang="en-GB" dirty="0"/>
          </a:p>
        </p:txBody>
      </p:sp>
      <p:sp>
        <p:nvSpPr>
          <p:cNvPr id="3" name="Content Placeholder 2"/>
          <p:cNvSpPr>
            <a:spLocks noGrp="1"/>
          </p:cNvSpPr>
          <p:nvPr>
            <p:ph idx="1"/>
          </p:nvPr>
        </p:nvSpPr>
        <p:spPr/>
        <p:txBody>
          <a:bodyPr>
            <a:normAutofit/>
          </a:bodyPr>
          <a:lstStyle/>
          <a:p>
            <a:r>
              <a:rPr lang="en-GB" dirty="0"/>
              <a:t>This set of mappings derived from the metaphor of time are highly conventional, which reveals that people who live by it think of time in terms of profit, try to invest their time in the best possible way and keep waste at a minimum. </a:t>
            </a:r>
            <a:endParaRPr lang="en-GB" dirty="0" smtClean="0"/>
          </a:p>
          <a:p>
            <a:r>
              <a:rPr lang="en-GB" dirty="0" err="1" smtClean="0"/>
              <a:t>Lakoff</a:t>
            </a:r>
            <a:r>
              <a:rPr lang="en-GB" dirty="0" smtClean="0"/>
              <a:t> </a:t>
            </a:r>
            <a:r>
              <a:rPr lang="en-GB" dirty="0"/>
              <a:t>and Johnson (2003) associated the conceptualization of time with the role of work in Western cultures. </a:t>
            </a:r>
            <a:endParaRPr lang="en-GB" dirty="0" smtClean="0"/>
          </a:p>
          <a:p>
            <a:r>
              <a:rPr lang="en-GB" dirty="0" smtClean="0"/>
              <a:t>Since </a:t>
            </a:r>
            <a:r>
              <a:rPr lang="en-GB" dirty="0"/>
              <a:t>work is typically connected with the time it takes and time is precisely quantified, it has become customary to pay people by the hour, week, or year. </a:t>
            </a:r>
          </a:p>
        </p:txBody>
      </p:sp>
    </p:spTree>
    <p:extLst>
      <p:ext uri="{BB962C8B-B14F-4D97-AF65-F5344CB8AC3E}">
        <p14:creationId xmlns:p14="http://schemas.microsoft.com/office/powerpoint/2010/main" val="3393350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is MONEY</a:t>
            </a:r>
            <a:r>
              <a:rPr lang="ro-RO" dirty="0"/>
              <a:t> (cnt</a:t>
            </a:r>
            <a:r>
              <a:rPr lang="en-GB" dirty="0"/>
              <a:t>’</a:t>
            </a:r>
            <a:r>
              <a:rPr lang="ro-RO" dirty="0"/>
              <a:t>d)</a:t>
            </a:r>
            <a:endParaRPr lang="en-GB" dirty="0"/>
          </a:p>
        </p:txBody>
      </p:sp>
      <p:sp>
        <p:nvSpPr>
          <p:cNvPr id="3" name="Content Placeholder 2"/>
          <p:cNvSpPr>
            <a:spLocks noGrp="1"/>
          </p:cNvSpPr>
          <p:nvPr>
            <p:ph idx="1"/>
          </p:nvPr>
        </p:nvSpPr>
        <p:spPr/>
        <p:txBody>
          <a:bodyPr>
            <a:normAutofit/>
          </a:bodyPr>
          <a:lstStyle/>
          <a:p>
            <a:r>
              <a:rPr lang="en-GB" dirty="0"/>
              <a:t>TIME IS MONEY in a great deal of ways: telephone message units, hourly wages, yearly budgets, interest on loans, and paying a debt to society by serving time. Therefore, we understand and experience time as the sort of thing that can be spent, wasted, invested wisely or poorly, budgeted, saved, or squandered.</a:t>
            </a:r>
          </a:p>
          <a:p>
            <a:r>
              <a:rPr lang="en-GB" dirty="0"/>
              <a:t>Although the metaphor TIME IS MONEY was encountered with the highest frequency rate in our corpora, the analysis showed that for the Romanian corpus it applied more to the domain of business and technology. </a:t>
            </a:r>
          </a:p>
        </p:txBody>
      </p:sp>
    </p:spTree>
    <p:extLst>
      <p:ext uri="{BB962C8B-B14F-4D97-AF65-F5344CB8AC3E}">
        <p14:creationId xmlns:p14="http://schemas.microsoft.com/office/powerpoint/2010/main" val="950183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is MONEY</a:t>
            </a:r>
            <a:r>
              <a:rPr lang="ro-RO" dirty="0"/>
              <a:t> (cnt</a:t>
            </a:r>
            <a:r>
              <a:rPr lang="en-GB" dirty="0"/>
              <a:t>’</a:t>
            </a:r>
            <a:r>
              <a:rPr lang="ro-RO" dirty="0"/>
              <a:t>d)</a:t>
            </a:r>
            <a:endParaRPr lang="en-GB" dirty="0"/>
          </a:p>
        </p:txBody>
      </p:sp>
      <p:sp>
        <p:nvSpPr>
          <p:cNvPr id="3" name="Content Placeholder 2"/>
          <p:cNvSpPr>
            <a:spLocks noGrp="1"/>
          </p:cNvSpPr>
          <p:nvPr>
            <p:ph idx="1"/>
          </p:nvPr>
        </p:nvSpPr>
        <p:spPr/>
        <p:txBody>
          <a:bodyPr>
            <a:normAutofit/>
          </a:bodyPr>
          <a:lstStyle/>
          <a:p>
            <a:pPr marL="0" indent="0">
              <a:buNone/>
            </a:pPr>
            <a:r>
              <a:rPr lang="en-GB" dirty="0"/>
              <a:t>The TIME IS MONEY metaphor can be related to the history of industrialization, when work started to be associated with the time it took to be performed. (</a:t>
            </a:r>
            <a:r>
              <a:rPr lang="en-GB" dirty="0" err="1"/>
              <a:t>Lakoff</a:t>
            </a:r>
            <a:r>
              <a:rPr lang="en-GB" dirty="0"/>
              <a:t>, &amp; Johnson 2003: 65) </a:t>
            </a:r>
            <a:endParaRPr lang="en-GB" dirty="0" smtClean="0"/>
          </a:p>
          <a:p>
            <a:pPr marL="0" indent="0">
              <a:buNone/>
            </a:pPr>
            <a:r>
              <a:rPr lang="en-GB" dirty="0" smtClean="0"/>
              <a:t>Consequently</a:t>
            </a:r>
            <a:r>
              <a:rPr lang="en-GB" dirty="0"/>
              <a:t>, its association with the business field and with that of science and technology is perfectly understandable. </a:t>
            </a:r>
            <a:endParaRPr lang="en-GB" dirty="0" smtClean="0"/>
          </a:p>
          <a:p>
            <a:pPr marL="0" indent="0">
              <a:buNone/>
            </a:pPr>
            <a:r>
              <a:rPr lang="en-GB" dirty="0" smtClean="0"/>
              <a:t>However</a:t>
            </a:r>
            <a:r>
              <a:rPr lang="en-GB" dirty="0"/>
              <a:t>, beyond these domains there are other cultural factors to be taken into account.</a:t>
            </a:r>
          </a:p>
          <a:p>
            <a:pPr marL="0" indent="0">
              <a:buNone/>
            </a:pPr>
            <a:endParaRPr lang="en-GB" dirty="0"/>
          </a:p>
        </p:txBody>
      </p:sp>
    </p:spTree>
    <p:extLst>
      <p:ext uri="{BB962C8B-B14F-4D97-AF65-F5344CB8AC3E}">
        <p14:creationId xmlns:p14="http://schemas.microsoft.com/office/powerpoint/2010/main" val="899573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TIME is MONEY</a:t>
            </a:r>
            <a:r>
              <a:rPr lang="ro-RO" dirty="0"/>
              <a:t> </a:t>
            </a:r>
            <a:r>
              <a:rPr lang="en-GB" dirty="0" smtClean="0"/>
              <a:t>vs </a:t>
            </a:r>
            <a:r>
              <a:rPr lang="en-US" dirty="0"/>
              <a:t>TYME IS A </a:t>
            </a:r>
            <a:r>
              <a:rPr lang="en-US" dirty="0" smtClean="0"/>
              <a:t>TYRANT (Romanian variant)</a:t>
            </a:r>
            <a:endParaRPr lang="en-GB" dirty="0"/>
          </a:p>
        </p:txBody>
      </p:sp>
      <p:sp>
        <p:nvSpPr>
          <p:cNvPr id="3" name="Content Placeholder 2"/>
          <p:cNvSpPr>
            <a:spLocks noGrp="1"/>
          </p:cNvSpPr>
          <p:nvPr>
            <p:ph idx="1"/>
          </p:nvPr>
        </p:nvSpPr>
        <p:spPr/>
        <p:txBody>
          <a:bodyPr>
            <a:normAutofit fontScale="92500"/>
          </a:bodyPr>
          <a:lstStyle/>
          <a:p>
            <a:r>
              <a:rPr lang="en-US" i="1" dirty="0"/>
              <a:t>De </a:t>
            </a:r>
            <a:r>
              <a:rPr lang="en-US" i="1" dirty="0" err="1"/>
              <a:t>regulă</a:t>
            </a:r>
            <a:r>
              <a:rPr lang="en-US" i="1" dirty="0"/>
              <a:t>, nu ne </a:t>
            </a:r>
            <a:r>
              <a:rPr lang="en-US" i="1" dirty="0" err="1"/>
              <a:t>putem</a:t>
            </a:r>
            <a:r>
              <a:rPr lang="en-US" i="1" dirty="0"/>
              <a:t> </a:t>
            </a:r>
            <a:r>
              <a:rPr lang="en-US" i="1" dirty="0" err="1"/>
              <a:t>permite</a:t>
            </a:r>
            <a:r>
              <a:rPr lang="en-US" i="1" dirty="0"/>
              <a:t> </a:t>
            </a:r>
            <a:r>
              <a:rPr lang="en-US" i="1" dirty="0" err="1"/>
              <a:t>aşa</a:t>
            </a:r>
            <a:r>
              <a:rPr lang="en-US" i="1" dirty="0"/>
              <a:t> </a:t>
            </a:r>
            <a:r>
              <a:rPr lang="en-US" i="1" dirty="0" err="1"/>
              <a:t>ceva</a:t>
            </a:r>
            <a:r>
              <a:rPr lang="en-US" dirty="0"/>
              <a:t>, </a:t>
            </a:r>
            <a:r>
              <a:rPr lang="en-US" dirty="0" err="1"/>
              <a:t>ştiu</a:t>
            </a:r>
            <a:r>
              <a:rPr lang="en-US" dirty="0"/>
              <a:t>, </a:t>
            </a:r>
            <a:r>
              <a:rPr lang="en-US" dirty="0" err="1"/>
              <a:t>avem</a:t>
            </a:r>
            <a:r>
              <a:rPr lang="en-US" dirty="0"/>
              <a:t> cu </a:t>
            </a:r>
            <a:r>
              <a:rPr lang="en-US" dirty="0" err="1"/>
              <a:t>toţii</a:t>
            </a:r>
            <a:r>
              <a:rPr lang="en-US" dirty="0"/>
              <a:t> o </a:t>
            </a:r>
            <a:r>
              <a:rPr lang="en-US" dirty="0" err="1"/>
              <a:t>agendă</a:t>
            </a:r>
            <a:r>
              <a:rPr lang="en-US" dirty="0"/>
              <a:t> </a:t>
            </a:r>
            <a:r>
              <a:rPr lang="en-US" dirty="0" err="1"/>
              <a:t>plină</a:t>
            </a:r>
            <a:r>
              <a:rPr lang="en-US" dirty="0"/>
              <a:t> care ne </a:t>
            </a:r>
            <a:r>
              <a:rPr lang="en-US" dirty="0" err="1"/>
              <a:t>mână</a:t>
            </a:r>
            <a:r>
              <a:rPr lang="en-US" dirty="0"/>
              <a:t> de la spate. Dar </a:t>
            </a:r>
            <a:r>
              <a:rPr lang="en-US" dirty="0" err="1"/>
              <a:t>măcar</a:t>
            </a:r>
            <a:r>
              <a:rPr lang="en-US" dirty="0"/>
              <a:t> din </a:t>
            </a:r>
            <a:r>
              <a:rPr lang="en-US" dirty="0" err="1"/>
              <a:t>când</a:t>
            </a:r>
            <a:r>
              <a:rPr lang="en-US" dirty="0"/>
              <a:t> </a:t>
            </a:r>
            <a:r>
              <a:rPr lang="en-US" dirty="0" err="1"/>
              <a:t>în</a:t>
            </a:r>
            <a:r>
              <a:rPr lang="en-US" dirty="0"/>
              <a:t> </a:t>
            </a:r>
            <a:r>
              <a:rPr lang="en-US" dirty="0" err="1"/>
              <a:t>când</a:t>
            </a:r>
            <a:r>
              <a:rPr lang="en-US" dirty="0"/>
              <a:t>, </a:t>
            </a:r>
            <a:r>
              <a:rPr lang="en-US" dirty="0" err="1"/>
              <a:t>în</a:t>
            </a:r>
            <a:r>
              <a:rPr lang="en-US" dirty="0"/>
              <a:t> </a:t>
            </a:r>
            <a:r>
              <a:rPr lang="en-US" dirty="0" err="1"/>
              <a:t>rarele</a:t>
            </a:r>
            <a:r>
              <a:rPr lang="en-US" dirty="0"/>
              <a:t> </a:t>
            </a:r>
            <a:r>
              <a:rPr lang="en-US" dirty="0" err="1"/>
              <a:t>noastre</a:t>
            </a:r>
            <a:r>
              <a:rPr lang="en-US" dirty="0"/>
              <a:t> </a:t>
            </a:r>
            <a:r>
              <a:rPr lang="en-US" dirty="0" err="1"/>
              <a:t>momente</a:t>
            </a:r>
            <a:r>
              <a:rPr lang="en-US" dirty="0"/>
              <a:t> de </a:t>
            </a:r>
            <a:r>
              <a:rPr lang="en-US" dirty="0" err="1"/>
              <a:t>vacanţă</a:t>
            </a:r>
            <a:r>
              <a:rPr lang="en-US" dirty="0"/>
              <a:t>, de </a:t>
            </a:r>
            <a:r>
              <a:rPr lang="en-US" b="1" dirty="0"/>
              <a:t>„</a:t>
            </a:r>
            <a:r>
              <a:rPr lang="en-US" b="1" dirty="0" err="1"/>
              <a:t>timp</a:t>
            </a:r>
            <a:r>
              <a:rPr lang="en-US" b="1" dirty="0"/>
              <a:t> liber”</a:t>
            </a:r>
            <a:r>
              <a:rPr lang="en-US" dirty="0"/>
              <a:t>, e </a:t>
            </a:r>
            <a:r>
              <a:rPr lang="en-US" dirty="0" err="1"/>
              <a:t>atât</a:t>
            </a:r>
            <a:r>
              <a:rPr lang="en-US" dirty="0"/>
              <a:t> de bine </a:t>
            </a:r>
            <a:r>
              <a:rPr lang="en-US" dirty="0" err="1"/>
              <a:t>să</a:t>
            </a:r>
            <a:r>
              <a:rPr lang="en-US" dirty="0"/>
              <a:t> </a:t>
            </a:r>
            <a:r>
              <a:rPr lang="en-US" dirty="0" err="1"/>
              <a:t>poţi</a:t>
            </a:r>
            <a:r>
              <a:rPr lang="en-US" dirty="0"/>
              <a:t> </a:t>
            </a:r>
            <a:r>
              <a:rPr lang="en-US" dirty="0" err="1"/>
              <a:t>scăpa</a:t>
            </a:r>
            <a:r>
              <a:rPr lang="en-US" dirty="0"/>
              <a:t> de </a:t>
            </a:r>
            <a:r>
              <a:rPr lang="en-US" i="1" dirty="0" err="1"/>
              <a:t>tirania</a:t>
            </a:r>
            <a:r>
              <a:rPr lang="en-US" dirty="0"/>
              <a:t> </a:t>
            </a:r>
            <a:r>
              <a:rPr lang="en-US" b="1" dirty="0" err="1"/>
              <a:t>timpului</a:t>
            </a:r>
            <a:r>
              <a:rPr lang="en-US" b="1" dirty="0"/>
              <a:t> </a:t>
            </a:r>
            <a:r>
              <a:rPr lang="en-US" i="1" dirty="0" err="1"/>
              <a:t>util</a:t>
            </a:r>
            <a:r>
              <a:rPr lang="en-US" i="1" dirty="0"/>
              <a:t>! </a:t>
            </a:r>
            <a:r>
              <a:rPr lang="en-US" dirty="0"/>
              <a:t>(DM, 2012)</a:t>
            </a:r>
            <a:endParaRPr lang="en-GB" dirty="0"/>
          </a:p>
          <a:p>
            <a:pPr marL="0" indent="0">
              <a:buNone/>
            </a:pPr>
            <a:endParaRPr lang="en-GB" dirty="0"/>
          </a:p>
          <a:p>
            <a:r>
              <a:rPr lang="en-GB" dirty="0"/>
              <a:t>As a rule, we cannot afford something like this, I know, we all have a busy agenda, which pushes us from behind. But at least, from time to time, during our rare moment of recess, of “free time”, it’s so good to be able to get away from the useful time’s tyranny!</a:t>
            </a:r>
          </a:p>
          <a:p>
            <a:endParaRPr lang="en-GB" dirty="0"/>
          </a:p>
        </p:txBody>
      </p:sp>
    </p:spTree>
    <p:extLst>
      <p:ext uri="{BB962C8B-B14F-4D97-AF65-F5344CB8AC3E}">
        <p14:creationId xmlns:p14="http://schemas.microsoft.com/office/powerpoint/2010/main" val="1755386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GB" dirty="0"/>
          </a:p>
        </p:txBody>
      </p:sp>
      <p:sp>
        <p:nvSpPr>
          <p:cNvPr id="3" name="Content Placeholder 2"/>
          <p:cNvSpPr>
            <a:spLocks noGrp="1"/>
          </p:cNvSpPr>
          <p:nvPr>
            <p:ph idx="1"/>
          </p:nvPr>
        </p:nvSpPr>
        <p:spPr/>
        <p:txBody>
          <a:bodyPr>
            <a:normAutofit/>
          </a:bodyPr>
          <a:lstStyle/>
          <a:p>
            <a:r>
              <a:rPr lang="ro-RO" dirty="0" smtClean="0"/>
              <a:t>Main research project:</a:t>
            </a:r>
          </a:p>
          <a:p>
            <a:pPr lvl="1"/>
            <a:r>
              <a:rPr lang="en-US" b="1" i="1" dirty="0"/>
              <a:t>Universals and variants of English and Romanian business metaphors. A corpus-based conceptual mapping of contemporary journalese from a pedagogical </a:t>
            </a:r>
            <a:r>
              <a:rPr lang="en-US" b="1" i="1" dirty="0" smtClean="0"/>
              <a:t>approach</a:t>
            </a:r>
            <a:r>
              <a:rPr lang="ro-RO" b="1" dirty="0" smtClean="0"/>
              <a:t> (2015-2017, University of Alba Iulia, Romania)</a:t>
            </a:r>
            <a:endParaRPr lang="ro-RO" dirty="0" smtClean="0"/>
          </a:p>
          <a:p>
            <a:r>
              <a:rPr lang="en-US" dirty="0" smtClean="0"/>
              <a:t>The </a:t>
            </a:r>
            <a:r>
              <a:rPr lang="en-US" dirty="0"/>
              <a:t>main tenet is that cognitive metaphors are instantiations of cultural categories manifested in the language spoken by the community that shares a common set of characteristics within a given cultural matrix. </a:t>
            </a:r>
            <a:endParaRPr lang="en-GB" dirty="0"/>
          </a:p>
        </p:txBody>
      </p:sp>
      <p:sp>
        <p:nvSpPr>
          <p:cNvPr id="4" name="Footer Placeholder 3"/>
          <p:cNvSpPr>
            <a:spLocks noGrp="1"/>
          </p:cNvSpPr>
          <p:nvPr>
            <p:ph type="ftr" sz="quarter" idx="11"/>
          </p:nvPr>
        </p:nvSpPr>
        <p:spPr>
          <a:xfrm>
            <a:off x="1295401" y="5969000"/>
            <a:ext cx="10151852" cy="279400"/>
          </a:xfrm>
        </p:spPr>
        <p:txBody>
          <a:bodyPr/>
          <a:lstStyle/>
          <a:p>
            <a:r>
              <a:rPr lang="ro-RO" b="1" dirty="0">
                <a:solidFill>
                  <a:schemeClr val="accent5">
                    <a:lumMod val="50000"/>
                  </a:schemeClr>
                </a:solidFill>
              </a:rPr>
              <a:t>A</a:t>
            </a:r>
            <a:r>
              <a:rPr lang="en-GB" b="1" dirty="0" smtClean="0">
                <a:solidFill>
                  <a:schemeClr val="accent5">
                    <a:lumMod val="50000"/>
                  </a:schemeClr>
                </a:solidFill>
              </a:rPr>
              <a:t> grant of the Romanian National Authority for Scientific Research and Innovation, CNCS – UEFISCDI, project number PN-II-RU-TE-2014-4-2785</a:t>
            </a:r>
            <a:endParaRPr lang="en-US" b="1" dirty="0">
              <a:solidFill>
                <a:schemeClr val="accent5">
                  <a:lumMod val="50000"/>
                </a:schemeClr>
              </a:solidFill>
            </a:endParaRPr>
          </a:p>
        </p:txBody>
      </p:sp>
    </p:spTree>
    <p:extLst>
      <p:ext uri="{BB962C8B-B14F-4D97-AF65-F5344CB8AC3E}">
        <p14:creationId xmlns:p14="http://schemas.microsoft.com/office/powerpoint/2010/main" val="3534008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Cultural variation explained</a:t>
            </a:r>
            <a:endParaRPr lang="en-GB"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GB" dirty="0" smtClean="0"/>
              <a:t>These </a:t>
            </a:r>
            <a:r>
              <a:rPr lang="en-GB" dirty="0"/>
              <a:t>results suggest that the Romanian culture emphasises more the idea of “working in order to live” and not the other way round, one of the characteristics of feminine cultures. </a:t>
            </a:r>
            <a:endParaRPr lang="en-GB" dirty="0" smtClean="0"/>
          </a:p>
          <a:p>
            <a:pPr>
              <a:buFont typeface="Arial" panose="020B0604020202020204" pitchFamily="34" charset="0"/>
              <a:buChar char="•"/>
            </a:pPr>
            <a:r>
              <a:rPr lang="en-GB" dirty="0" smtClean="0"/>
              <a:t>In </a:t>
            </a:r>
            <a:r>
              <a:rPr lang="en-GB" dirty="0"/>
              <a:t>this type of culture the dominant values are caring for others and preservation, managers strive for consensus, people value equality, solidarity and quality in their working lives. </a:t>
            </a:r>
            <a:endParaRPr lang="en-GB" dirty="0" smtClean="0"/>
          </a:p>
          <a:p>
            <a:pPr>
              <a:buFont typeface="Arial" panose="020B0604020202020204" pitchFamily="34" charset="0"/>
              <a:buChar char="•"/>
            </a:pPr>
            <a:r>
              <a:rPr lang="en-GB" dirty="0" smtClean="0"/>
              <a:t>Conflicts </a:t>
            </a:r>
            <a:r>
              <a:rPr lang="en-GB" dirty="0"/>
              <a:t>are typically resolved by compromise and negotiation and free time and flexibility are highly appreciated</a:t>
            </a:r>
            <a:r>
              <a:rPr lang="en-GB" dirty="0" smtClean="0"/>
              <a:t>.</a:t>
            </a:r>
          </a:p>
          <a:p>
            <a:pPr>
              <a:buFont typeface="Arial" panose="020B0604020202020204" pitchFamily="34" charset="0"/>
              <a:buChar char="•"/>
            </a:pPr>
            <a:r>
              <a:rPr lang="en-GB" dirty="0" smtClean="0"/>
              <a:t>A great deal of stress and work dissatisfaction are assignable to tight schedules, imminent deadlines and workplace intransigence.</a:t>
            </a:r>
            <a:endParaRPr lang="en-GB" dirty="0"/>
          </a:p>
        </p:txBody>
      </p:sp>
    </p:spTree>
    <p:extLst>
      <p:ext uri="{BB962C8B-B14F-4D97-AF65-F5344CB8AC3E}">
        <p14:creationId xmlns:p14="http://schemas.microsoft.com/office/powerpoint/2010/main" val="136968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GB" dirty="0"/>
          </a:p>
        </p:txBody>
      </p:sp>
      <p:sp>
        <p:nvSpPr>
          <p:cNvPr id="3" name="Content Placeholder 2"/>
          <p:cNvSpPr>
            <a:spLocks noGrp="1"/>
          </p:cNvSpPr>
          <p:nvPr>
            <p:ph idx="1"/>
          </p:nvPr>
        </p:nvSpPr>
        <p:spPr/>
        <p:txBody>
          <a:bodyPr/>
          <a:lstStyle/>
          <a:p>
            <a:r>
              <a:rPr lang="en-US" dirty="0"/>
              <a:t>Metaphor in general performs a persuasive role, and a deeper insight into its structure and meaning can provide a better understanding of the culture that has coined it. </a:t>
            </a:r>
            <a:endParaRPr lang="en-US" dirty="0" smtClean="0"/>
          </a:p>
          <a:p>
            <a:r>
              <a:rPr lang="en-US" dirty="0" smtClean="0"/>
              <a:t>Along </a:t>
            </a:r>
            <a:r>
              <a:rPr lang="en-US" dirty="0"/>
              <a:t>this line, the more aware we are of the similarities and differences in our languages and cultures, the better we can communicate and function successfully, especially in the international business arena. </a:t>
            </a:r>
            <a:endParaRPr lang="en-GB" dirty="0"/>
          </a:p>
        </p:txBody>
      </p:sp>
    </p:spTree>
    <p:extLst>
      <p:ext uri="{BB962C8B-B14F-4D97-AF65-F5344CB8AC3E}">
        <p14:creationId xmlns:p14="http://schemas.microsoft.com/office/powerpoint/2010/main" val="2737877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normAutofit fontScale="92500" lnSpcReduction="20000"/>
          </a:bodyPr>
          <a:lstStyle/>
          <a:p>
            <a:r>
              <a:rPr lang="en-US" dirty="0"/>
              <a:t>The results of our analysis are in line with Geert Hofstede’s framework (2003). According to his research data, Romania scores 42% on the masculinity/ femininity scale, while the United Kingdom registers a score of 66, indicating a masculine society. </a:t>
            </a:r>
            <a:endParaRPr lang="en-US" dirty="0" smtClean="0"/>
          </a:p>
          <a:p>
            <a:r>
              <a:rPr lang="en-US" dirty="0" smtClean="0"/>
              <a:t>An </a:t>
            </a:r>
            <a:r>
              <a:rPr lang="en-US" dirty="0"/>
              <a:t>interesting perspective might be lent by the </a:t>
            </a:r>
            <a:r>
              <a:rPr lang="en-US" dirty="0" smtClean="0"/>
              <a:t>analysis </a:t>
            </a:r>
            <a:r>
              <a:rPr lang="en-US" dirty="0"/>
              <a:t>of some proverbs concerning time in both languages, and </a:t>
            </a:r>
            <a:r>
              <a:rPr lang="en-US" dirty="0" smtClean="0"/>
              <a:t>hence acquire </a:t>
            </a:r>
            <a:r>
              <a:rPr lang="en-US" dirty="0"/>
              <a:t>an insight into people’s attitude towards time. </a:t>
            </a:r>
            <a:endParaRPr lang="en-US" dirty="0" smtClean="0"/>
          </a:p>
          <a:p>
            <a:r>
              <a:rPr lang="en-US" dirty="0" smtClean="0"/>
              <a:t>Such </a:t>
            </a:r>
            <a:r>
              <a:rPr lang="en-US" dirty="0"/>
              <a:t>would be a higher concern of the British people for a wiser and more judicious distribution of time, whereas Romanians would be more concerned with the waste of time.</a:t>
            </a:r>
            <a:endParaRPr lang="en-GB" dirty="0"/>
          </a:p>
          <a:p>
            <a:endParaRPr lang="en-GB" dirty="0"/>
          </a:p>
        </p:txBody>
      </p:sp>
    </p:spTree>
    <p:extLst>
      <p:ext uri="{BB962C8B-B14F-4D97-AF65-F5344CB8AC3E}">
        <p14:creationId xmlns:p14="http://schemas.microsoft.com/office/powerpoint/2010/main" val="158310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business-metaphors.ro</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2109" y="2493035"/>
            <a:ext cx="6708413" cy="3666226"/>
          </a:xfrm>
        </p:spPr>
      </p:pic>
    </p:spTree>
    <p:extLst>
      <p:ext uri="{BB962C8B-B14F-4D97-AF65-F5344CB8AC3E}">
        <p14:creationId xmlns:p14="http://schemas.microsoft.com/office/powerpoint/2010/main" val="1462423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t>Introduction</a:t>
            </a:r>
            <a:endParaRPr lang="en-GB" dirty="0"/>
          </a:p>
        </p:txBody>
      </p:sp>
      <p:sp>
        <p:nvSpPr>
          <p:cNvPr id="3" name="Content Placeholder 2"/>
          <p:cNvSpPr>
            <a:spLocks noGrp="1"/>
          </p:cNvSpPr>
          <p:nvPr>
            <p:ph idx="1"/>
          </p:nvPr>
        </p:nvSpPr>
        <p:spPr>
          <a:xfrm>
            <a:off x="1000664" y="2556931"/>
            <a:ext cx="10239555" cy="3619581"/>
          </a:xfrm>
        </p:spPr>
        <p:txBody>
          <a:bodyPr>
            <a:normAutofit fontScale="77500" lnSpcReduction="20000"/>
          </a:bodyPr>
          <a:lstStyle/>
          <a:p>
            <a:r>
              <a:rPr lang="en-GB" dirty="0"/>
              <a:t>Economic discourse has abounded in figurative language from the beginnings of trade itself. </a:t>
            </a:r>
            <a:endParaRPr lang="ro-RO" dirty="0" smtClean="0"/>
          </a:p>
          <a:p>
            <a:r>
              <a:rPr lang="en-GB" dirty="0" smtClean="0"/>
              <a:t>The </a:t>
            </a:r>
            <a:r>
              <a:rPr lang="en-GB" dirty="0"/>
              <a:t>communicative function of metaphor in particular is self-evident in journal article titles, the financial press, headlines, marketing and advertising, etc. </a:t>
            </a:r>
            <a:endParaRPr lang="ro-RO" dirty="0" smtClean="0"/>
          </a:p>
          <a:p>
            <a:r>
              <a:rPr lang="ro-RO" dirty="0" smtClean="0"/>
              <a:t>T</a:t>
            </a:r>
            <a:r>
              <a:rPr lang="en-GB" dirty="0" smtClean="0"/>
              <a:t>he </a:t>
            </a:r>
            <a:r>
              <a:rPr lang="en-GB" dirty="0"/>
              <a:t>interrelatedness of semantic and social change of the language, </a:t>
            </a:r>
            <a:r>
              <a:rPr lang="en-GB" dirty="0" smtClean="0"/>
              <a:t>reflect</a:t>
            </a:r>
            <a:r>
              <a:rPr lang="ro-RO" dirty="0" smtClean="0"/>
              <a:t>s</a:t>
            </a:r>
            <a:r>
              <a:rPr lang="en-GB" dirty="0" smtClean="0"/>
              <a:t> </a:t>
            </a:r>
            <a:r>
              <a:rPr lang="en-GB" dirty="0"/>
              <a:t>different historical moments, marked by social and economic transformations. </a:t>
            </a:r>
            <a:endParaRPr lang="ro-RO" dirty="0" smtClean="0"/>
          </a:p>
          <a:p>
            <a:r>
              <a:rPr lang="ro-RO" dirty="0" smtClean="0"/>
              <a:t>Besides</a:t>
            </a:r>
            <a:r>
              <a:rPr lang="en-GB" dirty="0" smtClean="0"/>
              <a:t> </a:t>
            </a:r>
            <a:r>
              <a:rPr lang="en-GB" dirty="0"/>
              <a:t>its social, political and cognitive dimensions of the language used in the business domain, it also displays cultural underpinnings, pertaining to specific cultural concepts of one particular nation. </a:t>
            </a:r>
            <a:endParaRPr lang="ro-RO" dirty="0" smtClean="0"/>
          </a:p>
          <a:p>
            <a:r>
              <a:rPr lang="en-GB" dirty="0" smtClean="0"/>
              <a:t>Conceptualisations </a:t>
            </a:r>
            <a:r>
              <a:rPr lang="en-GB" dirty="0"/>
              <a:t>of culture, besides cognitive categories offer deeper insights into intercultural communication. </a:t>
            </a:r>
            <a:endParaRPr lang="ro-RO" dirty="0" smtClean="0"/>
          </a:p>
          <a:p>
            <a:r>
              <a:rPr lang="en-GB" dirty="0" smtClean="0"/>
              <a:t>An </a:t>
            </a:r>
            <a:r>
              <a:rPr lang="en-GB" dirty="0"/>
              <a:t>understanding of people’s metaphorical language can reveal deep meanings pertaining to different cultures. </a:t>
            </a:r>
          </a:p>
        </p:txBody>
      </p:sp>
    </p:spTree>
    <p:extLst>
      <p:ext uri="{BB962C8B-B14F-4D97-AF65-F5344CB8AC3E}">
        <p14:creationId xmlns:p14="http://schemas.microsoft.com/office/powerpoint/2010/main" val="392212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t>Literature review</a:t>
            </a:r>
            <a:endParaRPr lang="en-GB" dirty="0"/>
          </a:p>
        </p:txBody>
      </p:sp>
      <p:sp>
        <p:nvSpPr>
          <p:cNvPr id="3" name="Content Placeholder 2"/>
          <p:cNvSpPr>
            <a:spLocks noGrp="1"/>
          </p:cNvSpPr>
          <p:nvPr>
            <p:ph idx="1"/>
          </p:nvPr>
        </p:nvSpPr>
        <p:spPr>
          <a:xfrm>
            <a:off x="1009291" y="2556931"/>
            <a:ext cx="10230928" cy="3610955"/>
          </a:xfrm>
        </p:spPr>
        <p:txBody>
          <a:bodyPr>
            <a:normAutofit fontScale="92500" lnSpcReduction="10000"/>
          </a:bodyPr>
          <a:lstStyle/>
          <a:p>
            <a:r>
              <a:rPr lang="ro-RO" dirty="0"/>
              <a:t>M</a:t>
            </a:r>
            <a:r>
              <a:rPr lang="en-US" dirty="0" err="1" smtClean="0"/>
              <a:t>odels</a:t>
            </a:r>
            <a:r>
              <a:rPr lang="en-US" dirty="0" smtClean="0"/>
              <a:t> of </a:t>
            </a:r>
            <a:r>
              <a:rPr lang="en-US" dirty="0"/>
              <a:t>culture in relation to linguistic structures (Holland &amp; Quinn 1987, Geertz 1973, </a:t>
            </a:r>
            <a:r>
              <a:rPr lang="en-US" dirty="0" err="1"/>
              <a:t>Kachru</a:t>
            </a:r>
            <a:r>
              <a:rPr lang="en-US" dirty="0"/>
              <a:t> &amp; </a:t>
            </a:r>
            <a:r>
              <a:rPr lang="en-US" dirty="0" err="1"/>
              <a:t>Kahane</a:t>
            </a:r>
            <a:r>
              <a:rPr lang="en-US" dirty="0"/>
              <a:t> 1995; Palmer 1996; </a:t>
            </a:r>
            <a:r>
              <a:rPr lang="en-US" dirty="0" err="1"/>
              <a:t>Jackendoff</a:t>
            </a:r>
            <a:r>
              <a:rPr lang="en-US" dirty="0"/>
              <a:t> 2007). </a:t>
            </a:r>
            <a:endParaRPr lang="ro-RO" dirty="0" smtClean="0"/>
          </a:p>
          <a:p>
            <a:r>
              <a:rPr lang="ro-RO" dirty="0" smtClean="0"/>
              <a:t>The study of the m</a:t>
            </a:r>
            <a:r>
              <a:rPr lang="en-US" dirty="0" err="1" smtClean="0"/>
              <a:t>ental</a:t>
            </a:r>
            <a:r>
              <a:rPr lang="en-US" dirty="0" smtClean="0"/>
              <a:t> </a:t>
            </a:r>
            <a:r>
              <a:rPr lang="en-US" dirty="0"/>
              <a:t>lexicon </a:t>
            </a:r>
            <a:r>
              <a:rPr lang="ro-RO" dirty="0" smtClean="0"/>
              <a:t>revealing </a:t>
            </a:r>
            <a:r>
              <a:rPr lang="en-US" dirty="0" smtClean="0"/>
              <a:t>the </a:t>
            </a:r>
            <a:r>
              <a:rPr lang="en-US" dirty="0"/>
              <a:t>interrelations between cognition, knowledge </a:t>
            </a:r>
            <a:r>
              <a:rPr lang="en-US" dirty="0" err="1"/>
              <a:t>organisation</a:t>
            </a:r>
            <a:r>
              <a:rPr lang="en-US" dirty="0"/>
              <a:t> and communication (Aitchison </a:t>
            </a:r>
            <a:r>
              <a:rPr lang="ro-RO" dirty="0" smtClean="0"/>
              <a:t>1994</a:t>
            </a:r>
            <a:r>
              <a:rPr lang="en-US" dirty="0" smtClean="0"/>
              <a:t>; </a:t>
            </a:r>
            <a:r>
              <a:rPr lang="en-US" dirty="0" err="1"/>
              <a:t>Wierzbicka</a:t>
            </a:r>
            <a:r>
              <a:rPr lang="en-US" dirty="0"/>
              <a:t> 1992, </a:t>
            </a:r>
            <a:r>
              <a:rPr lang="en-US" dirty="0" smtClean="0"/>
              <a:t>1997</a:t>
            </a:r>
            <a:r>
              <a:rPr lang="ro-RO" dirty="0" smtClean="0"/>
              <a:t>, </a:t>
            </a:r>
            <a:r>
              <a:rPr lang="en-GB" dirty="0" err="1"/>
              <a:t>Libben</a:t>
            </a:r>
            <a:r>
              <a:rPr lang="en-GB" dirty="0"/>
              <a:t> et al. 2011</a:t>
            </a:r>
            <a:r>
              <a:rPr lang="en-US" dirty="0" smtClean="0"/>
              <a:t>). </a:t>
            </a:r>
            <a:endParaRPr lang="ro-RO" dirty="0" smtClean="0"/>
          </a:p>
          <a:p>
            <a:r>
              <a:rPr lang="ro-RO" dirty="0" smtClean="0"/>
              <a:t>Cognitive metaphor theory (</a:t>
            </a:r>
            <a:r>
              <a:rPr lang="en-US" dirty="0" err="1" smtClean="0"/>
              <a:t>Lakoff</a:t>
            </a:r>
            <a:r>
              <a:rPr lang="ro-RO" dirty="0" smtClean="0"/>
              <a:t> </a:t>
            </a:r>
            <a:r>
              <a:rPr lang="en-US" dirty="0" smtClean="0"/>
              <a:t>&amp; Johnson1980</a:t>
            </a:r>
            <a:r>
              <a:rPr lang="ro-RO" dirty="0" smtClean="0"/>
              <a:t>, </a:t>
            </a:r>
            <a:r>
              <a:rPr lang="en-GB" dirty="0" err="1" smtClean="0"/>
              <a:t>Lakoff</a:t>
            </a:r>
            <a:r>
              <a:rPr lang="en-GB" dirty="0" smtClean="0"/>
              <a:t> &amp; </a:t>
            </a:r>
            <a:r>
              <a:rPr lang="en-GB" dirty="0"/>
              <a:t>Turner </a:t>
            </a:r>
            <a:r>
              <a:rPr lang="ro-RO" dirty="0" smtClean="0"/>
              <a:t>1</a:t>
            </a:r>
            <a:r>
              <a:rPr lang="en-GB" dirty="0" smtClean="0"/>
              <a:t>989</a:t>
            </a:r>
            <a:r>
              <a:rPr lang="ro-RO" dirty="0" smtClean="0"/>
              <a:t>,</a:t>
            </a:r>
            <a:r>
              <a:rPr lang="en-GB" dirty="0" smtClean="0"/>
              <a:t> </a:t>
            </a:r>
            <a:r>
              <a:rPr lang="ro-RO" dirty="0" smtClean="0"/>
              <a:t>Goatley 2011</a:t>
            </a:r>
            <a:r>
              <a:rPr lang="en-US" dirty="0" smtClean="0"/>
              <a:t>)</a:t>
            </a:r>
            <a:endParaRPr lang="ro-RO" dirty="0" smtClean="0"/>
          </a:p>
          <a:p>
            <a:r>
              <a:rPr lang="ro-RO" dirty="0" smtClean="0"/>
              <a:t>Metaphorical universality and variation (Kovecses 2005, 2010, 2014</a:t>
            </a:r>
            <a:r>
              <a:rPr lang="en-US" dirty="0" smtClean="0"/>
              <a:t>)</a:t>
            </a:r>
            <a:r>
              <a:rPr lang="ro-RO" dirty="0" smtClean="0"/>
              <a:t>.</a:t>
            </a:r>
          </a:p>
          <a:p>
            <a:r>
              <a:rPr lang="en-US" dirty="0"/>
              <a:t>Geert Hofstede’s anthropological theory of cultural categories (</a:t>
            </a:r>
            <a:r>
              <a:rPr lang="en-US" dirty="0" smtClean="0"/>
              <a:t>1991</a:t>
            </a:r>
            <a:r>
              <a:rPr lang="ro-RO" dirty="0" smtClean="0"/>
              <a:t>).</a:t>
            </a:r>
            <a:endParaRPr lang="en-GB" dirty="0"/>
          </a:p>
        </p:txBody>
      </p:sp>
    </p:spTree>
    <p:extLst>
      <p:ext uri="{BB962C8B-B14F-4D97-AF65-F5344CB8AC3E}">
        <p14:creationId xmlns:p14="http://schemas.microsoft.com/office/powerpoint/2010/main" val="2751543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t>Research methodology</a:t>
            </a:r>
            <a:endParaRPr lang="en-GB" dirty="0"/>
          </a:p>
        </p:txBody>
      </p:sp>
      <p:sp>
        <p:nvSpPr>
          <p:cNvPr id="3" name="Content Placeholder 2"/>
          <p:cNvSpPr>
            <a:spLocks noGrp="1"/>
          </p:cNvSpPr>
          <p:nvPr>
            <p:ph idx="1"/>
          </p:nvPr>
        </p:nvSpPr>
        <p:spPr/>
        <p:txBody>
          <a:bodyPr>
            <a:normAutofit fontScale="92500"/>
          </a:bodyPr>
          <a:lstStyle/>
          <a:p>
            <a:r>
              <a:rPr lang="en-US" dirty="0"/>
              <a:t>Our analysis is based on two corpora (British and Romanian), consisting of articles from general audience and financial broadsheets, written during 2012-2015. </a:t>
            </a:r>
            <a:endParaRPr lang="ro-RO" dirty="0" smtClean="0"/>
          </a:p>
          <a:p>
            <a:r>
              <a:rPr lang="en-US" dirty="0"/>
              <a:t>The newspapers used for this study are: </a:t>
            </a:r>
            <a:r>
              <a:rPr lang="en-US" i="1" dirty="0"/>
              <a:t>The Economist, The Guardian, The New York Times </a:t>
            </a:r>
            <a:r>
              <a:rPr lang="en-US" dirty="0"/>
              <a:t>and </a:t>
            </a:r>
            <a:r>
              <a:rPr lang="en-US" i="1" dirty="0"/>
              <a:t>The Telegraph </a:t>
            </a:r>
            <a:r>
              <a:rPr lang="en-US" dirty="0"/>
              <a:t>for the English corpus; and </a:t>
            </a:r>
            <a:r>
              <a:rPr lang="en-US" i="1" dirty="0" err="1"/>
              <a:t>Adevãrul</a:t>
            </a:r>
            <a:r>
              <a:rPr lang="en-US" i="1" dirty="0"/>
              <a:t>, </a:t>
            </a:r>
            <a:r>
              <a:rPr lang="en-US" i="1" dirty="0" err="1"/>
              <a:t>Jurnalul</a:t>
            </a:r>
            <a:r>
              <a:rPr lang="en-US" i="1" dirty="0"/>
              <a:t> </a:t>
            </a:r>
            <a:r>
              <a:rPr lang="en-US" i="1" dirty="0" err="1"/>
              <a:t>Naţional</a:t>
            </a:r>
            <a:r>
              <a:rPr lang="en-US" i="1" dirty="0"/>
              <a:t>, </a:t>
            </a:r>
            <a:r>
              <a:rPr lang="en-US" i="1" dirty="0" err="1"/>
              <a:t>Cotidianul</a:t>
            </a:r>
            <a:r>
              <a:rPr lang="en-US" i="1" dirty="0"/>
              <a:t>, Capital, </a:t>
            </a:r>
            <a:r>
              <a:rPr lang="en-US" dirty="0"/>
              <a:t>and </a:t>
            </a:r>
            <a:r>
              <a:rPr lang="en-US" i="1" dirty="0" err="1"/>
              <a:t>Ziarul</a:t>
            </a:r>
            <a:r>
              <a:rPr lang="en-US" i="1" dirty="0"/>
              <a:t> </a:t>
            </a:r>
            <a:r>
              <a:rPr lang="en-US" i="1" dirty="0" err="1"/>
              <a:t>Financiar</a:t>
            </a:r>
            <a:r>
              <a:rPr lang="en-US" i="1" dirty="0"/>
              <a:t> </a:t>
            </a:r>
            <a:r>
              <a:rPr lang="en-US" dirty="0"/>
              <a:t>for the Romanian corpus</a:t>
            </a:r>
            <a:r>
              <a:rPr lang="en-US" dirty="0" smtClean="0"/>
              <a:t>.</a:t>
            </a:r>
            <a:endParaRPr lang="ro-RO" dirty="0" smtClean="0"/>
          </a:p>
          <a:p>
            <a:r>
              <a:rPr lang="en-US" dirty="0"/>
              <a:t>Apart from the self-made English language corpus, we also resorted to </a:t>
            </a:r>
            <a:r>
              <a:rPr lang="en-GB" dirty="0"/>
              <a:t>The</a:t>
            </a:r>
            <a:r>
              <a:rPr lang="en-GB" b="1" dirty="0"/>
              <a:t> </a:t>
            </a:r>
            <a:r>
              <a:rPr lang="en-GB" dirty="0"/>
              <a:t>British National Corpus</a:t>
            </a:r>
            <a:r>
              <a:rPr lang="en-US" dirty="0"/>
              <a:t>, as a reference corpus from the general English language.</a:t>
            </a:r>
            <a:endParaRPr lang="en-GB" dirty="0"/>
          </a:p>
        </p:txBody>
      </p:sp>
    </p:spTree>
    <p:extLst>
      <p:ext uri="{BB962C8B-B14F-4D97-AF65-F5344CB8AC3E}">
        <p14:creationId xmlns:p14="http://schemas.microsoft.com/office/powerpoint/2010/main" val="48383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t>Research methodology</a:t>
            </a:r>
            <a:endParaRPr lang="en-GB" dirty="0"/>
          </a:p>
        </p:txBody>
      </p:sp>
      <p:sp>
        <p:nvSpPr>
          <p:cNvPr id="3" name="Content Placeholder 2"/>
          <p:cNvSpPr>
            <a:spLocks noGrp="1"/>
          </p:cNvSpPr>
          <p:nvPr>
            <p:ph idx="1"/>
          </p:nvPr>
        </p:nvSpPr>
        <p:spPr>
          <a:xfrm>
            <a:off x="1295400" y="2556931"/>
            <a:ext cx="9686026" cy="3593703"/>
          </a:xfrm>
        </p:spPr>
        <p:txBody>
          <a:bodyPr>
            <a:normAutofit/>
          </a:bodyPr>
          <a:lstStyle/>
          <a:p>
            <a:r>
              <a:rPr lang="en-GB" dirty="0"/>
              <a:t>Identification </a:t>
            </a:r>
            <a:r>
              <a:rPr lang="en-US" dirty="0"/>
              <a:t>of metaphor entails identification of</a:t>
            </a:r>
            <a:r>
              <a:rPr lang="en-GB" dirty="0"/>
              <a:t> “ideational meaning”, </a:t>
            </a:r>
            <a:r>
              <a:rPr lang="en-US" dirty="0"/>
              <a:t>by which one has to establish </a:t>
            </a:r>
            <a:r>
              <a:rPr lang="en-GB" dirty="0"/>
              <a:t>whether </a:t>
            </a:r>
            <a:r>
              <a:rPr lang="en-US" dirty="0"/>
              <a:t>metaphors can be identified</a:t>
            </a:r>
            <a:r>
              <a:rPr lang="en-GB" dirty="0"/>
              <a:t> in a text and </a:t>
            </a:r>
            <a:r>
              <a:rPr lang="en-US" dirty="0"/>
              <a:t>if</a:t>
            </a:r>
            <a:r>
              <a:rPr lang="en-GB" dirty="0"/>
              <a:t> there is </a:t>
            </a:r>
            <a:r>
              <a:rPr lang="en-US" dirty="0"/>
              <a:t>some “</a:t>
            </a:r>
            <a:r>
              <a:rPr lang="en-GB" dirty="0"/>
              <a:t>tension between a literal source domain and a metaphorical target domain” (</a:t>
            </a:r>
            <a:r>
              <a:rPr lang="en-GB" dirty="0" err="1"/>
              <a:t>Charteris</a:t>
            </a:r>
            <a:r>
              <a:rPr lang="en-GB" dirty="0"/>
              <a:t>-Black 2004</a:t>
            </a:r>
            <a:r>
              <a:rPr lang="en-US" dirty="0"/>
              <a:t>:</a:t>
            </a:r>
            <a:r>
              <a:rPr lang="en-GB" dirty="0"/>
              <a:t> 35). </a:t>
            </a:r>
          </a:p>
        </p:txBody>
      </p:sp>
    </p:spTree>
    <p:extLst>
      <p:ext uri="{BB962C8B-B14F-4D97-AF65-F5344CB8AC3E}">
        <p14:creationId xmlns:p14="http://schemas.microsoft.com/office/powerpoint/2010/main" val="3126524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t>Research methodology</a:t>
            </a:r>
            <a:endParaRPr lang="en-GB" dirty="0"/>
          </a:p>
        </p:txBody>
      </p:sp>
      <p:sp>
        <p:nvSpPr>
          <p:cNvPr id="3" name="Content Placeholder 2"/>
          <p:cNvSpPr>
            <a:spLocks noGrp="1"/>
          </p:cNvSpPr>
          <p:nvPr>
            <p:ph idx="1"/>
          </p:nvPr>
        </p:nvSpPr>
        <p:spPr>
          <a:xfrm>
            <a:off x="802256" y="2556931"/>
            <a:ext cx="10541479" cy="3610955"/>
          </a:xfrm>
        </p:spPr>
        <p:txBody>
          <a:bodyPr>
            <a:normAutofit fontScale="85000" lnSpcReduction="20000"/>
          </a:bodyPr>
          <a:lstStyle/>
          <a:p>
            <a:r>
              <a:rPr lang="en-US" dirty="0"/>
              <a:t>According to </a:t>
            </a:r>
            <a:r>
              <a:rPr lang="en-GB" dirty="0" err="1"/>
              <a:t>Stefanowitsch</a:t>
            </a:r>
            <a:r>
              <a:rPr lang="en-GB" dirty="0"/>
              <a:t> (2006) </a:t>
            </a:r>
            <a:r>
              <a:rPr lang="en-US" dirty="0"/>
              <a:t>there exist</a:t>
            </a:r>
            <a:r>
              <a:rPr lang="en-GB" dirty="0"/>
              <a:t> three main strategies for extracting linguistic expressions (as cited in </a:t>
            </a:r>
            <a:r>
              <a:rPr lang="en-GB" dirty="0" err="1"/>
              <a:t>Chapeton</a:t>
            </a:r>
            <a:r>
              <a:rPr lang="en-GB" dirty="0"/>
              <a:t> 2010):</a:t>
            </a:r>
          </a:p>
          <a:p>
            <a:r>
              <a:rPr lang="en-US" dirty="0"/>
              <a:t>a) The first strategy is based on searching for source domain vocabulary. This entails selecting a potential source domain and then searching for individual lexical items from this domain using </a:t>
            </a:r>
            <a:r>
              <a:rPr lang="en-US" dirty="0" err="1"/>
              <a:t>concordancers</a:t>
            </a:r>
            <a:r>
              <a:rPr lang="en-US" dirty="0"/>
              <a:t>. </a:t>
            </a:r>
            <a:endParaRPr lang="en-GB" dirty="0"/>
          </a:p>
          <a:p>
            <a:r>
              <a:rPr lang="en-US" dirty="0"/>
              <a:t>b) </a:t>
            </a:r>
            <a:r>
              <a:rPr lang="en-GB" dirty="0"/>
              <a:t>The second </a:t>
            </a:r>
            <a:r>
              <a:rPr lang="en-US" dirty="0"/>
              <a:t>one resorts to</a:t>
            </a:r>
            <a:r>
              <a:rPr lang="en-GB" dirty="0"/>
              <a:t> searching</a:t>
            </a:r>
            <a:r>
              <a:rPr lang="en-US" dirty="0"/>
              <a:t> for target domain vocabulary. An </a:t>
            </a:r>
            <a:r>
              <a:rPr lang="en-GB" dirty="0"/>
              <a:t>analysis based </a:t>
            </a:r>
            <a:r>
              <a:rPr lang="en-US" dirty="0"/>
              <a:t>exclusively</a:t>
            </a:r>
            <a:r>
              <a:rPr lang="en-GB" dirty="0"/>
              <a:t> on these two methods will only identify a subset of metaphorical expressions, namely those </a:t>
            </a:r>
            <a:r>
              <a:rPr lang="en-US" dirty="0"/>
              <a:t>which</a:t>
            </a:r>
            <a:r>
              <a:rPr lang="en-GB" dirty="0"/>
              <a:t> contain specific vocabulary belonging to the source or target domain.</a:t>
            </a:r>
          </a:p>
          <a:p>
            <a:r>
              <a:rPr lang="en-US" dirty="0"/>
              <a:t>c) </a:t>
            </a:r>
            <a:r>
              <a:rPr lang="en-GB" dirty="0"/>
              <a:t>The third strategy used in the extraction of metaphorical expressions is manual </a:t>
            </a:r>
            <a:r>
              <a:rPr lang="en-US" dirty="0"/>
              <a:t>coding</a:t>
            </a:r>
            <a:r>
              <a:rPr lang="en-GB" dirty="0"/>
              <a:t>. </a:t>
            </a:r>
            <a:r>
              <a:rPr lang="en-US" dirty="0"/>
              <a:t>T</a:t>
            </a:r>
            <a:r>
              <a:rPr lang="en-GB" dirty="0"/>
              <a:t>he </a:t>
            </a:r>
            <a:r>
              <a:rPr lang="en-US" dirty="0"/>
              <a:t>drawback to</a:t>
            </a:r>
            <a:r>
              <a:rPr lang="en-GB" dirty="0"/>
              <a:t> this method is that it limits the potential size of the corpus</a:t>
            </a:r>
            <a:r>
              <a:rPr lang="en-US" dirty="0"/>
              <a:t>,</a:t>
            </a:r>
            <a:r>
              <a:rPr lang="en-GB" dirty="0"/>
              <a:t> as the researcher has to carefully read throughout the </a:t>
            </a:r>
            <a:r>
              <a:rPr lang="en-US" dirty="0"/>
              <a:t>whole </a:t>
            </a:r>
            <a:r>
              <a:rPr lang="en-GB" dirty="0"/>
              <a:t>corpus. </a:t>
            </a:r>
            <a:r>
              <a:rPr lang="en-US" dirty="0"/>
              <a:t>Moreover</a:t>
            </a:r>
            <a:r>
              <a:rPr lang="en-GB" dirty="0"/>
              <a:t>, this </a:t>
            </a:r>
            <a:r>
              <a:rPr lang="en-US" dirty="0"/>
              <a:t>strategy involves</a:t>
            </a:r>
            <a:r>
              <a:rPr lang="en-GB" dirty="0"/>
              <a:t> manual annotation</a:t>
            </a:r>
            <a:r>
              <a:rPr lang="en-US" dirty="0"/>
              <a:t>, a very time-consuming and painstaking process.</a:t>
            </a:r>
            <a:endParaRPr lang="en-GB" dirty="0"/>
          </a:p>
        </p:txBody>
      </p:sp>
    </p:spTree>
    <p:extLst>
      <p:ext uri="{BB962C8B-B14F-4D97-AF65-F5344CB8AC3E}">
        <p14:creationId xmlns:p14="http://schemas.microsoft.com/office/powerpoint/2010/main" val="349317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t>Research methodology</a:t>
            </a:r>
            <a:endParaRPr lang="en-GB" dirty="0"/>
          </a:p>
        </p:txBody>
      </p:sp>
      <p:sp>
        <p:nvSpPr>
          <p:cNvPr id="3" name="Content Placeholder 2"/>
          <p:cNvSpPr>
            <a:spLocks noGrp="1"/>
          </p:cNvSpPr>
          <p:nvPr>
            <p:ph idx="1"/>
          </p:nvPr>
        </p:nvSpPr>
        <p:spPr/>
        <p:txBody>
          <a:bodyPr>
            <a:normAutofit/>
          </a:bodyPr>
          <a:lstStyle/>
          <a:p>
            <a:r>
              <a:rPr lang="ro-RO" dirty="0" smtClean="0"/>
              <a:t>= </a:t>
            </a:r>
            <a:r>
              <a:rPr lang="en-GB" dirty="0" smtClean="0"/>
              <a:t>a </a:t>
            </a:r>
            <a:r>
              <a:rPr lang="en-GB" dirty="0"/>
              <a:t>combined method for the identification of metaphorical linguistic expression</a:t>
            </a:r>
            <a:r>
              <a:rPr lang="en-US" dirty="0"/>
              <a:t>s</a:t>
            </a:r>
            <a:r>
              <a:rPr lang="en-GB" dirty="0"/>
              <a:t>, based on keywords belonging to the target domain and a manual search inside the </a:t>
            </a:r>
            <a:r>
              <a:rPr lang="en-GB" dirty="0" smtClean="0"/>
              <a:t>corpus</a:t>
            </a:r>
            <a:r>
              <a:rPr lang="ro-RO" dirty="0" smtClean="0"/>
              <a:t>, </a:t>
            </a:r>
            <a:r>
              <a:rPr lang="en-GB" dirty="0" smtClean="0"/>
              <a:t>starting </a:t>
            </a:r>
            <a:r>
              <a:rPr lang="en-GB" dirty="0"/>
              <a:t>from headwords from the target domain and manual search throughout the corpus</a:t>
            </a:r>
            <a:r>
              <a:rPr lang="en-GB" dirty="0" smtClean="0"/>
              <a:t>.</a:t>
            </a:r>
            <a:endParaRPr lang="en-GB" dirty="0"/>
          </a:p>
          <a:p>
            <a:r>
              <a:rPr lang="en-US" dirty="0" smtClean="0"/>
              <a:t>The </a:t>
            </a:r>
            <a:r>
              <a:rPr lang="en-US" dirty="0"/>
              <a:t>methods employed were: </a:t>
            </a:r>
            <a:r>
              <a:rPr lang="en-GB" dirty="0"/>
              <a:t>quantitative analysis, </a:t>
            </a:r>
            <a:r>
              <a:rPr lang="en-US" dirty="0"/>
              <a:t>based on</a:t>
            </a:r>
            <a:r>
              <a:rPr lang="en-GB" dirty="0"/>
              <a:t> statistical data </a:t>
            </a:r>
            <a:r>
              <a:rPr lang="en-US" dirty="0"/>
              <a:t>starting from head</a:t>
            </a:r>
            <a:r>
              <a:rPr lang="en-GB" dirty="0"/>
              <a:t>words and collocations </a:t>
            </a:r>
            <a:r>
              <a:rPr lang="en-US" dirty="0"/>
              <a:t>frequently identified in</a:t>
            </a:r>
            <a:r>
              <a:rPr lang="en-GB" dirty="0"/>
              <a:t> the </a:t>
            </a:r>
            <a:r>
              <a:rPr lang="en-GB" dirty="0" smtClean="0"/>
              <a:t>corpus </a:t>
            </a:r>
            <a:r>
              <a:rPr lang="en-GB" dirty="0"/>
              <a:t>and qualitative analysis, in which </a:t>
            </a:r>
            <a:r>
              <a:rPr lang="en-US" dirty="0"/>
              <a:t>we </a:t>
            </a:r>
            <a:r>
              <a:rPr lang="en-GB" dirty="0"/>
              <a:t>analysed the metaphors found </a:t>
            </a:r>
            <a:r>
              <a:rPr lang="en-US" dirty="0"/>
              <a:t>from the perspective </a:t>
            </a:r>
            <a:r>
              <a:rPr lang="en-GB" dirty="0"/>
              <a:t>of universality and cultural variation.</a:t>
            </a:r>
          </a:p>
          <a:p>
            <a:endParaRPr lang="en-GB" dirty="0"/>
          </a:p>
        </p:txBody>
      </p:sp>
    </p:spTree>
    <p:extLst>
      <p:ext uri="{BB962C8B-B14F-4D97-AF65-F5344CB8AC3E}">
        <p14:creationId xmlns:p14="http://schemas.microsoft.com/office/powerpoint/2010/main" val="5360635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144</TotalTime>
  <Words>1840</Words>
  <Application>Microsoft Office PowerPoint</Application>
  <PresentationFormat>Widescreen</PresentationFormat>
  <Paragraphs>104</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Garamond</vt:lpstr>
      <vt:lpstr>Roboto Condensed</vt:lpstr>
      <vt:lpstr>Organic</vt:lpstr>
      <vt:lpstr>Culture-bound metaphors: A comparative study of English and Romanian</vt:lpstr>
      <vt:lpstr>Introduction</vt:lpstr>
      <vt:lpstr>business-metaphors.ro</vt:lpstr>
      <vt:lpstr>Introduction</vt:lpstr>
      <vt:lpstr>Literature review</vt:lpstr>
      <vt:lpstr>Research methodology</vt:lpstr>
      <vt:lpstr>Research methodology</vt:lpstr>
      <vt:lpstr>Research methodology</vt:lpstr>
      <vt:lpstr>Research methodology</vt:lpstr>
      <vt:lpstr>Results and interpretation</vt:lpstr>
      <vt:lpstr> TIME is MONEY</vt:lpstr>
      <vt:lpstr>TIME is MONEY (cnt’d)</vt:lpstr>
      <vt:lpstr>TIME is MONEY (cnt’d)</vt:lpstr>
      <vt:lpstr>TIME is MONEY (cnt’d)</vt:lpstr>
      <vt:lpstr>TIME is MONEY (cnt’d)</vt:lpstr>
      <vt:lpstr>TIME is MONEY (cnt’d)</vt:lpstr>
      <vt:lpstr>TIME is MONEY (cnt’d)</vt:lpstr>
      <vt:lpstr>TIME is MONEY (cnt’d)</vt:lpstr>
      <vt:lpstr>TIME is MONEY vs TYME IS A TYRANT (Romanian variant)</vt:lpstr>
      <vt:lpstr>Cultural variation explained</vt:lpstr>
      <vt:lpstr>Conclusions</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Raising students’ intercultural competence through the process of language learning</dc:title>
  <dc:creator>Tamas Atila</dc:creator>
  <cp:lastModifiedBy>Tamas Atila</cp:lastModifiedBy>
  <cp:revision>43</cp:revision>
  <dcterms:created xsi:type="dcterms:W3CDTF">2015-02-06T14:48:29Z</dcterms:created>
  <dcterms:modified xsi:type="dcterms:W3CDTF">2016-05-15T08:23:13Z</dcterms:modified>
</cp:coreProperties>
</file>