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43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u diapozitiv">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528F426-63C6-4C9E-95BE-81470929199D}"/>
              </a:ext>
            </a:extLst>
          </p:cNvPr>
          <p:cNvSpPr>
            <a:spLocks noGrp="1"/>
          </p:cNvSpPr>
          <p:nvPr>
            <p:ph type="ctrTitle"/>
          </p:nvPr>
        </p:nvSpPr>
        <p:spPr>
          <a:xfrm>
            <a:off x="1524000" y="1122363"/>
            <a:ext cx="9144000" cy="2387600"/>
          </a:xfrm>
        </p:spPr>
        <p:txBody>
          <a:bodyPr anchor="b"/>
          <a:lstStyle>
            <a:lvl1pPr algn="ctr">
              <a:defRPr sz="6000"/>
            </a:lvl1pPr>
          </a:lstStyle>
          <a:p>
            <a:r>
              <a:rPr lang="ro-RO"/>
              <a:t>Faceți clic pentru a edita stilul de titlu coordonator</a:t>
            </a:r>
          </a:p>
        </p:txBody>
      </p:sp>
      <p:sp>
        <p:nvSpPr>
          <p:cNvPr id="3" name="Subtitlu 2">
            <a:extLst>
              <a:ext uri="{FF2B5EF4-FFF2-40B4-BE49-F238E27FC236}">
                <a16:creationId xmlns:a16="http://schemas.microsoft.com/office/drawing/2014/main" id="{27032861-88A7-4894-A429-6314D871D6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p>
        </p:txBody>
      </p:sp>
      <p:sp>
        <p:nvSpPr>
          <p:cNvPr id="4" name="Substituent dată 3">
            <a:extLst>
              <a:ext uri="{FF2B5EF4-FFF2-40B4-BE49-F238E27FC236}">
                <a16:creationId xmlns:a16="http://schemas.microsoft.com/office/drawing/2014/main" id="{D0ED7345-6993-4CD9-B449-F42409A2101D}"/>
              </a:ext>
            </a:extLst>
          </p:cNvPr>
          <p:cNvSpPr>
            <a:spLocks noGrp="1"/>
          </p:cNvSpPr>
          <p:nvPr>
            <p:ph type="dt" sz="half" idx="10"/>
          </p:nvPr>
        </p:nvSpPr>
        <p:spPr/>
        <p:txBody>
          <a:bodyPr/>
          <a:lstStyle/>
          <a:p>
            <a:fld id="{A398389C-05E1-4C8C-B228-A68EAFFFD7DE}" type="datetimeFigureOut">
              <a:rPr lang="ro-RO" smtClean="0"/>
              <a:t>18.09.2017</a:t>
            </a:fld>
            <a:endParaRPr lang="ro-RO"/>
          </a:p>
        </p:txBody>
      </p:sp>
      <p:sp>
        <p:nvSpPr>
          <p:cNvPr id="5" name="Substituent subsol 4">
            <a:extLst>
              <a:ext uri="{FF2B5EF4-FFF2-40B4-BE49-F238E27FC236}">
                <a16:creationId xmlns:a16="http://schemas.microsoft.com/office/drawing/2014/main" id="{2022A9F7-7DC0-41E5-AF73-44547AA6DE3B}"/>
              </a:ext>
            </a:extLst>
          </p:cNvPr>
          <p:cNvSpPr>
            <a:spLocks noGrp="1"/>
          </p:cNvSpPr>
          <p:nvPr>
            <p:ph type="ftr" sz="quarter" idx="11"/>
          </p:nvPr>
        </p:nvSpPr>
        <p:spPr/>
        <p:txBody>
          <a:bodyPr/>
          <a:lstStyle/>
          <a:p>
            <a:endParaRPr lang="ro-RO"/>
          </a:p>
        </p:txBody>
      </p:sp>
      <p:sp>
        <p:nvSpPr>
          <p:cNvPr id="6" name="Substituent număr diapozitiv 5">
            <a:extLst>
              <a:ext uri="{FF2B5EF4-FFF2-40B4-BE49-F238E27FC236}">
                <a16:creationId xmlns:a16="http://schemas.microsoft.com/office/drawing/2014/main" id="{DE194F2A-B9A1-47C1-8257-5E0ECB86872F}"/>
              </a:ext>
            </a:extLst>
          </p:cNvPr>
          <p:cNvSpPr>
            <a:spLocks noGrp="1"/>
          </p:cNvSpPr>
          <p:nvPr>
            <p:ph type="sldNum" sz="quarter" idx="12"/>
          </p:nvPr>
        </p:nvSpPr>
        <p:spPr/>
        <p:txBody>
          <a:bodyPr/>
          <a:lstStyle/>
          <a:p>
            <a:fld id="{C3BD13C6-A7AC-4DA4-9D2D-4CE9672ED2CE}" type="slidenum">
              <a:rPr lang="ro-RO" smtClean="0"/>
              <a:t>‹#›</a:t>
            </a:fld>
            <a:endParaRPr lang="ro-RO"/>
          </a:p>
        </p:txBody>
      </p:sp>
    </p:spTree>
    <p:extLst>
      <p:ext uri="{BB962C8B-B14F-4D97-AF65-F5344CB8AC3E}">
        <p14:creationId xmlns:p14="http://schemas.microsoft.com/office/powerpoint/2010/main" val="3841575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14F4801B-1535-47F1-A488-6E57320BBBFB}"/>
              </a:ext>
            </a:extLst>
          </p:cNvPr>
          <p:cNvSpPr>
            <a:spLocks noGrp="1"/>
          </p:cNvSpPr>
          <p:nvPr>
            <p:ph type="title"/>
          </p:nvPr>
        </p:nvSpPr>
        <p:spPr/>
        <p:txBody>
          <a:bodyPr/>
          <a:lstStyle/>
          <a:p>
            <a:r>
              <a:rPr lang="ro-RO"/>
              <a:t>Faceți clic pentru a edita stilul de titlu coordonator</a:t>
            </a:r>
          </a:p>
        </p:txBody>
      </p:sp>
      <p:sp>
        <p:nvSpPr>
          <p:cNvPr id="3" name="Substituent text vertical 2">
            <a:extLst>
              <a:ext uri="{FF2B5EF4-FFF2-40B4-BE49-F238E27FC236}">
                <a16:creationId xmlns:a16="http://schemas.microsoft.com/office/drawing/2014/main" id="{938174AF-DF5F-4620-BB16-0E0332D5A612}"/>
              </a:ext>
            </a:extLst>
          </p:cNvPr>
          <p:cNvSpPr>
            <a:spLocks noGrp="1"/>
          </p:cNvSpPr>
          <p:nvPr>
            <p:ph type="body" orient="vert" idx="1"/>
          </p:nvPr>
        </p:nvSpPr>
        <p:spPr/>
        <p:txBody>
          <a:bodyPr vert="eaVert"/>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a:extLst>
              <a:ext uri="{FF2B5EF4-FFF2-40B4-BE49-F238E27FC236}">
                <a16:creationId xmlns:a16="http://schemas.microsoft.com/office/drawing/2014/main" id="{02EE4DD6-30C9-494F-9587-E1B4133F8A63}"/>
              </a:ext>
            </a:extLst>
          </p:cNvPr>
          <p:cNvSpPr>
            <a:spLocks noGrp="1"/>
          </p:cNvSpPr>
          <p:nvPr>
            <p:ph type="dt" sz="half" idx="10"/>
          </p:nvPr>
        </p:nvSpPr>
        <p:spPr/>
        <p:txBody>
          <a:bodyPr/>
          <a:lstStyle/>
          <a:p>
            <a:fld id="{A398389C-05E1-4C8C-B228-A68EAFFFD7DE}" type="datetimeFigureOut">
              <a:rPr lang="ro-RO" smtClean="0"/>
              <a:t>18.09.2017</a:t>
            </a:fld>
            <a:endParaRPr lang="ro-RO"/>
          </a:p>
        </p:txBody>
      </p:sp>
      <p:sp>
        <p:nvSpPr>
          <p:cNvPr id="5" name="Substituent subsol 4">
            <a:extLst>
              <a:ext uri="{FF2B5EF4-FFF2-40B4-BE49-F238E27FC236}">
                <a16:creationId xmlns:a16="http://schemas.microsoft.com/office/drawing/2014/main" id="{37120883-E903-4A42-986A-ECC791A6D56C}"/>
              </a:ext>
            </a:extLst>
          </p:cNvPr>
          <p:cNvSpPr>
            <a:spLocks noGrp="1"/>
          </p:cNvSpPr>
          <p:nvPr>
            <p:ph type="ftr" sz="quarter" idx="11"/>
          </p:nvPr>
        </p:nvSpPr>
        <p:spPr/>
        <p:txBody>
          <a:bodyPr/>
          <a:lstStyle/>
          <a:p>
            <a:endParaRPr lang="ro-RO"/>
          </a:p>
        </p:txBody>
      </p:sp>
      <p:sp>
        <p:nvSpPr>
          <p:cNvPr id="6" name="Substituent număr diapozitiv 5">
            <a:extLst>
              <a:ext uri="{FF2B5EF4-FFF2-40B4-BE49-F238E27FC236}">
                <a16:creationId xmlns:a16="http://schemas.microsoft.com/office/drawing/2014/main" id="{9FB27962-3873-4C3E-99BE-7675B130F74B}"/>
              </a:ext>
            </a:extLst>
          </p:cNvPr>
          <p:cNvSpPr>
            <a:spLocks noGrp="1"/>
          </p:cNvSpPr>
          <p:nvPr>
            <p:ph type="sldNum" sz="quarter" idx="12"/>
          </p:nvPr>
        </p:nvSpPr>
        <p:spPr/>
        <p:txBody>
          <a:bodyPr/>
          <a:lstStyle/>
          <a:p>
            <a:fld id="{C3BD13C6-A7AC-4DA4-9D2D-4CE9672ED2CE}" type="slidenum">
              <a:rPr lang="ro-RO" smtClean="0"/>
              <a:t>‹#›</a:t>
            </a:fld>
            <a:endParaRPr lang="ro-RO"/>
          </a:p>
        </p:txBody>
      </p:sp>
    </p:spTree>
    <p:extLst>
      <p:ext uri="{BB962C8B-B14F-4D97-AF65-F5344CB8AC3E}">
        <p14:creationId xmlns:p14="http://schemas.microsoft.com/office/powerpoint/2010/main" val="46494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a16="http://schemas.microsoft.com/office/drawing/2014/main" id="{6B862C04-7141-452C-9240-9DB0DEFBD9CB}"/>
              </a:ext>
            </a:extLst>
          </p:cNvPr>
          <p:cNvSpPr>
            <a:spLocks noGrp="1"/>
          </p:cNvSpPr>
          <p:nvPr>
            <p:ph type="title" orient="vert"/>
          </p:nvPr>
        </p:nvSpPr>
        <p:spPr>
          <a:xfrm>
            <a:off x="8724900" y="365125"/>
            <a:ext cx="2628900" cy="5811838"/>
          </a:xfrm>
        </p:spPr>
        <p:txBody>
          <a:bodyPr vert="eaVert"/>
          <a:lstStyle/>
          <a:p>
            <a:r>
              <a:rPr lang="ro-RO"/>
              <a:t>Faceți clic pentru a edita stilul de titlu coordonator</a:t>
            </a:r>
          </a:p>
        </p:txBody>
      </p:sp>
      <p:sp>
        <p:nvSpPr>
          <p:cNvPr id="3" name="Substituent text vertical 2">
            <a:extLst>
              <a:ext uri="{FF2B5EF4-FFF2-40B4-BE49-F238E27FC236}">
                <a16:creationId xmlns:a16="http://schemas.microsoft.com/office/drawing/2014/main" id="{D19C5387-72D0-42E5-BAE7-7E415AA5481E}"/>
              </a:ext>
            </a:extLst>
          </p:cNvPr>
          <p:cNvSpPr>
            <a:spLocks noGrp="1"/>
          </p:cNvSpPr>
          <p:nvPr>
            <p:ph type="body" orient="vert" idx="1"/>
          </p:nvPr>
        </p:nvSpPr>
        <p:spPr>
          <a:xfrm>
            <a:off x="838200" y="365125"/>
            <a:ext cx="7734300" cy="5811838"/>
          </a:xfrm>
        </p:spPr>
        <p:txBody>
          <a:bodyPr vert="eaVert"/>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a:extLst>
              <a:ext uri="{FF2B5EF4-FFF2-40B4-BE49-F238E27FC236}">
                <a16:creationId xmlns:a16="http://schemas.microsoft.com/office/drawing/2014/main" id="{6EC07D15-53CC-4CF8-990D-D66507BA32FE}"/>
              </a:ext>
            </a:extLst>
          </p:cNvPr>
          <p:cNvSpPr>
            <a:spLocks noGrp="1"/>
          </p:cNvSpPr>
          <p:nvPr>
            <p:ph type="dt" sz="half" idx="10"/>
          </p:nvPr>
        </p:nvSpPr>
        <p:spPr/>
        <p:txBody>
          <a:bodyPr/>
          <a:lstStyle/>
          <a:p>
            <a:fld id="{A398389C-05E1-4C8C-B228-A68EAFFFD7DE}" type="datetimeFigureOut">
              <a:rPr lang="ro-RO" smtClean="0"/>
              <a:t>18.09.2017</a:t>
            </a:fld>
            <a:endParaRPr lang="ro-RO"/>
          </a:p>
        </p:txBody>
      </p:sp>
      <p:sp>
        <p:nvSpPr>
          <p:cNvPr id="5" name="Substituent subsol 4">
            <a:extLst>
              <a:ext uri="{FF2B5EF4-FFF2-40B4-BE49-F238E27FC236}">
                <a16:creationId xmlns:a16="http://schemas.microsoft.com/office/drawing/2014/main" id="{D98A97F9-A2A3-4AA9-A880-EE7AB9F4FC14}"/>
              </a:ext>
            </a:extLst>
          </p:cNvPr>
          <p:cNvSpPr>
            <a:spLocks noGrp="1"/>
          </p:cNvSpPr>
          <p:nvPr>
            <p:ph type="ftr" sz="quarter" idx="11"/>
          </p:nvPr>
        </p:nvSpPr>
        <p:spPr/>
        <p:txBody>
          <a:bodyPr/>
          <a:lstStyle/>
          <a:p>
            <a:endParaRPr lang="ro-RO"/>
          </a:p>
        </p:txBody>
      </p:sp>
      <p:sp>
        <p:nvSpPr>
          <p:cNvPr id="6" name="Substituent număr diapozitiv 5">
            <a:extLst>
              <a:ext uri="{FF2B5EF4-FFF2-40B4-BE49-F238E27FC236}">
                <a16:creationId xmlns:a16="http://schemas.microsoft.com/office/drawing/2014/main" id="{3B37865E-BDC1-4BAE-BA15-59C6222E9AD1}"/>
              </a:ext>
            </a:extLst>
          </p:cNvPr>
          <p:cNvSpPr>
            <a:spLocks noGrp="1"/>
          </p:cNvSpPr>
          <p:nvPr>
            <p:ph type="sldNum" sz="quarter" idx="12"/>
          </p:nvPr>
        </p:nvSpPr>
        <p:spPr/>
        <p:txBody>
          <a:bodyPr/>
          <a:lstStyle/>
          <a:p>
            <a:fld id="{C3BD13C6-A7AC-4DA4-9D2D-4CE9672ED2CE}" type="slidenum">
              <a:rPr lang="ro-RO" smtClean="0"/>
              <a:t>‹#›</a:t>
            </a:fld>
            <a:endParaRPr lang="ro-RO"/>
          </a:p>
        </p:txBody>
      </p:sp>
    </p:spTree>
    <p:extLst>
      <p:ext uri="{BB962C8B-B14F-4D97-AF65-F5344CB8AC3E}">
        <p14:creationId xmlns:p14="http://schemas.microsoft.com/office/powerpoint/2010/main" val="266770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5A7D648-CE8F-4BFD-87D8-6761591C38F1}"/>
              </a:ext>
            </a:extLst>
          </p:cNvPr>
          <p:cNvSpPr>
            <a:spLocks noGrp="1"/>
          </p:cNvSpPr>
          <p:nvPr>
            <p:ph type="title"/>
          </p:nvPr>
        </p:nvSpPr>
        <p:spPr/>
        <p:txBody>
          <a:bodyPr/>
          <a:lstStyle/>
          <a:p>
            <a:r>
              <a:rPr lang="ro-RO"/>
              <a:t>Faceți clic pentru a edita stilul de titlu coordonator</a:t>
            </a:r>
          </a:p>
        </p:txBody>
      </p:sp>
      <p:sp>
        <p:nvSpPr>
          <p:cNvPr id="3" name="Substituent conținut 2">
            <a:extLst>
              <a:ext uri="{FF2B5EF4-FFF2-40B4-BE49-F238E27FC236}">
                <a16:creationId xmlns:a16="http://schemas.microsoft.com/office/drawing/2014/main" id="{EB802BE6-9EDB-4B3F-8BBC-AFF422AA6DC0}"/>
              </a:ext>
            </a:extLst>
          </p:cNvPr>
          <p:cNvSpPr>
            <a:spLocks noGrp="1"/>
          </p:cNvSpPr>
          <p:nvPr>
            <p:ph idx="1"/>
          </p:nvPr>
        </p:nvSpPr>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a:extLst>
              <a:ext uri="{FF2B5EF4-FFF2-40B4-BE49-F238E27FC236}">
                <a16:creationId xmlns:a16="http://schemas.microsoft.com/office/drawing/2014/main" id="{8E3EF9F2-FAFC-4D0E-BCC5-8C98E792582B}"/>
              </a:ext>
            </a:extLst>
          </p:cNvPr>
          <p:cNvSpPr>
            <a:spLocks noGrp="1"/>
          </p:cNvSpPr>
          <p:nvPr>
            <p:ph type="dt" sz="half" idx="10"/>
          </p:nvPr>
        </p:nvSpPr>
        <p:spPr/>
        <p:txBody>
          <a:bodyPr/>
          <a:lstStyle/>
          <a:p>
            <a:fld id="{A398389C-05E1-4C8C-B228-A68EAFFFD7DE}" type="datetimeFigureOut">
              <a:rPr lang="ro-RO" smtClean="0"/>
              <a:t>18.09.2017</a:t>
            </a:fld>
            <a:endParaRPr lang="ro-RO"/>
          </a:p>
        </p:txBody>
      </p:sp>
      <p:sp>
        <p:nvSpPr>
          <p:cNvPr id="5" name="Substituent subsol 4">
            <a:extLst>
              <a:ext uri="{FF2B5EF4-FFF2-40B4-BE49-F238E27FC236}">
                <a16:creationId xmlns:a16="http://schemas.microsoft.com/office/drawing/2014/main" id="{D42ACB4A-4E4A-4CBA-89FD-61DC39B80A69}"/>
              </a:ext>
            </a:extLst>
          </p:cNvPr>
          <p:cNvSpPr>
            <a:spLocks noGrp="1"/>
          </p:cNvSpPr>
          <p:nvPr>
            <p:ph type="ftr" sz="quarter" idx="11"/>
          </p:nvPr>
        </p:nvSpPr>
        <p:spPr/>
        <p:txBody>
          <a:bodyPr/>
          <a:lstStyle/>
          <a:p>
            <a:endParaRPr lang="ro-RO"/>
          </a:p>
        </p:txBody>
      </p:sp>
      <p:sp>
        <p:nvSpPr>
          <p:cNvPr id="6" name="Substituent număr diapozitiv 5">
            <a:extLst>
              <a:ext uri="{FF2B5EF4-FFF2-40B4-BE49-F238E27FC236}">
                <a16:creationId xmlns:a16="http://schemas.microsoft.com/office/drawing/2014/main" id="{21AE0D61-147A-4E2F-897E-541CF1E4CA6B}"/>
              </a:ext>
            </a:extLst>
          </p:cNvPr>
          <p:cNvSpPr>
            <a:spLocks noGrp="1"/>
          </p:cNvSpPr>
          <p:nvPr>
            <p:ph type="sldNum" sz="quarter" idx="12"/>
          </p:nvPr>
        </p:nvSpPr>
        <p:spPr/>
        <p:txBody>
          <a:bodyPr/>
          <a:lstStyle/>
          <a:p>
            <a:fld id="{C3BD13C6-A7AC-4DA4-9D2D-4CE9672ED2CE}" type="slidenum">
              <a:rPr lang="ro-RO" smtClean="0"/>
              <a:t>‹#›</a:t>
            </a:fld>
            <a:endParaRPr lang="ro-RO"/>
          </a:p>
        </p:txBody>
      </p:sp>
    </p:spTree>
    <p:extLst>
      <p:ext uri="{BB962C8B-B14F-4D97-AF65-F5344CB8AC3E}">
        <p14:creationId xmlns:p14="http://schemas.microsoft.com/office/powerpoint/2010/main" val="1964589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4DBFB16E-975A-4FD9-A0A3-7D8774371C1B}"/>
              </a:ext>
            </a:extLst>
          </p:cNvPr>
          <p:cNvSpPr>
            <a:spLocks noGrp="1"/>
          </p:cNvSpPr>
          <p:nvPr>
            <p:ph type="title"/>
          </p:nvPr>
        </p:nvSpPr>
        <p:spPr>
          <a:xfrm>
            <a:off x="831850" y="1709738"/>
            <a:ext cx="10515600" cy="2852737"/>
          </a:xfrm>
        </p:spPr>
        <p:txBody>
          <a:bodyPr anchor="b"/>
          <a:lstStyle>
            <a:lvl1pPr>
              <a:defRPr sz="6000"/>
            </a:lvl1pPr>
          </a:lstStyle>
          <a:p>
            <a:r>
              <a:rPr lang="ro-RO"/>
              <a:t>Faceți clic pentru a edita stilul de titlu coordonator</a:t>
            </a:r>
          </a:p>
        </p:txBody>
      </p:sp>
      <p:sp>
        <p:nvSpPr>
          <p:cNvPr id="3" name="Substituent text 2">
            <a:extLst>
              <a:ext uri="{FF2B5EF4-FFF2-40B4-BE49-F238E27FC236}">
                <a16:creationId xmlns:a16="http://schemas.microsoft.com/office/drawing/2014/main" id="{A1F2B904-5A6C-4941-B7A6-C40BFFFD89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Editați stilurile de text coordonator</a:t>
            </a:r>
          </a:p>
        </p:txBody>
      </p:sp>
      <p:sp>
        <p:nvSpPr>
          <p:cNvPr id="4" name="Substituent dată 3">
            <a:extLst>
              <a:ext uri="{FF2B5EF4-FFF2-40B4-BE49-F238E27FC236}">
                <a16:creationId xmlns:a16="http://schemas.microsoft.com/office/drawing/2014/main" id="{BB3E1990-7A42-411F-BC7A-161F45B3E967}"/>
              </a:ext>
            </a:extLst>
          </p:cNvPr>
          <p:cNvSpPr>
            <a:spLocks noGrp="1"/>
          </p:cNvSpPr>
          <p:nvPr>
            <p:ph type="dt" sz="half" idx="10"/>
          </p:nvPr>
        </p:nvSpPr>
        <p:spPr/>
        <p:txBody>
          <a:bodyPr/>
          <a:lstStyle/>
          <a:p>
            <a:fld id="{A398389C-05E1-4C8C-B228-A68EAFFFD7DE}" type="datetimeFigureOut">
              <a:rPr lang="ro-RO" smtClean="0"/>
              <a:t>18.09.2017</a:t>
            </a:fld>
            <a:endParaRPr lang="ro-RO"/>
          </a:p>
        </p:txBody>
      </p:sp>
      <p:sp>
        <p:nvSpPr>
          <p:cNvPr id="5" name="Substituent subsol 4">
            <a:extLst>
              <a:ext uri="{FF2B5EF4-FFF2-40B4-BE49-F238E27FC236}">
                <a16:creationId xmlns:a16="http://schemas.microsoft.com/office/drawing/2014/main" id="{769F66E6-4E56-4CBF-B458-36604AFE986B}"/>
              </a:ext>
            </a:extLst>
          </p:cNvPr>
          <p:cNvSpPr>
            <a:spLocks noGrp="1"/>
          </p:cNvSpPr>
          <p:nvPr>
            <p:ph type="ftr" sz="quarter" idx="11"/>
          </p:nvPr>
        </p:nvSpPr>
        <p:spPr/>
        <p:txBody>
          <a:bodyPr/>
          <a:lstStyle/>
          <a:p>
            <a:endParaRPr lang="ro-RO"/>
          </a:p>
        </p:txBody>
      </p:sp>
      <p:sp>
        <p:nvSpPr>
          <p:cNvPr id="6" name="Substituent număr diapozitiv 5">
            <a:extLst>
              <a:ext uri="{FF2B5EF4-FFF2-40B4-BE49-F238E27FC236}">
                <a16:creationId xmlns:a16="http://schemas.microsoft.com/office/drawing/2014/main" id="{87D173DA-2E81-4920-8B7D-B456CA4EF07C}"/>
              </a:ext>
            </a:extLst>
          </p:cNvPr>
          <p:cNvSpPr>
            <a:spLocks noGrp="1"/>
          </p:cNvSpPr>
          <p:nvPr>
            <p:ph type="sldNum" sz="quarter" idx="12"/>
          </p:nvPr>
        </p:nvSpPr>
        <p:spPr/>
        <p:txBody>
          <a:bodyPr/>
          <a:lstStyle/>
          <a:p>
            <a:fld id="{C3BD13C6-A7AC-4DA4-9D2D-4CE9672ED2CE}" type="slidenum">
              <a:rPr lang="ro-RO" smtClean="0"/>
              <a:t>‹#›</a:t>
            </a:fld>
            <a:endParaRPr lang="ro-RO"/>
          </a:p>
        </p:txBody>
      </p:sp>
    </p:spTree>
    <p:extLst>
      <p:ext uri="{BB962C8B-B14F-4D97-AF65-F5344CB8AC3E}">
        <p14:creationId xmlns:p14="http://schemas.microsoft.com/office/powerpoint/2010/main" val="2122003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7FB9AF7-C5CA-4DD0-B736-74E77F4ADF2A}"/>
              </a:ext>
            </a:extLst>
          </p:cNvPr>
          <p:cNvSpPr>
            <a:spLocks noGrp="1"/>
          </p:cNvSpPr>
          <p:nvPr>
            <p:ph type="title"/>
          </p:nvPr>
        </p:nvSpPr>
        <p:spPr/>
        <p:txBody>
          <a:bodyPr/>
          <a:lstStyle/>
          <a:p>
            <a:r>
              <a:rPr lang="ro-RO"/>
              <a:t>Faceți clic pentru a edita stilul de titlu coordonator</a:t>
            </a:r>
          </a:p>
        </p:txBody>
      </p:sp>
      <p:sp>
        <p:nvSpPr>
          <p:cNvPr id="3" name="Substituent conținut 2">
            <a:extLst>
              <a:ext uri="{FF2B5EF4-FFF2-40B4-BE49-F238E27FC236}">
                <a16:creationId xmlns:a16="http://schemas.microsoft.com/office/drawing/2014/main" id="{5F8DFE3E-5401-48F3-ABFE-F1E4C58D7256}"/>
              </a:ext>
            </a:extLst>
          </p:cNvPr>
          <p:cNvSpPr>
            <a:spLocks noGrp="1"/>
          </p:cNvSpPr>
          <p:nvPr>
            <p:ph sz="half" idx="1"/>
          </p:nvPr>
        </p:nvSpPr>
        <p:spPr>
          <a:xfrm>
            <a:off x="838200" y="1825625"/>
            <a:ext cx="5181600" cy="4351338"/>
          </a:xfrm>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conținut 3">
            <a:extLst>
              <a:ext uri="{FF2B5EF4-FFF2-40B4-BE49-F238E27FC236}">
                <a16:creationId xmlns:a16="http://schemas.microsoft.com/office/drawing/2014/main" id="{C90B548A-ED6C-48ED-9A7C-AEA2169E07F3}"/>
              </a:ext>
            </a:extLst>
          </p:cNvPr>
          <p:cNvSpPr>
            <a:spLocks noGrp="1"/>
          </p:cNvSpPr>
          <p:nvPr>
            <p:ph sz="half" idx="2"/>
          </p:nvPr>
        </p:nvSpPr>
        <p:spPr>
          <a:xfrm>
            <a:off x="6172200" y="1825625"/>
            <a:ext cx="5181600" cy="4351338"/>
          </a:xfrm>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5" name="Substituent dată 4">
            <a:extLst>
              <a:ext uri="{FF2B5EF4-FFF2-40B4-BE49-F238E27FC236}">
                <a16:creationId xmlns:a16="http://schemas.microsoft.com/office/drawing/2014/main" id="{B478C5C7-8EEE-476F-B33B-7F83BF4BC069}"/>
              </a:ext>
            </a:extLst>
          </p:cNvPr>
          <p:cNvSpPr>
            <a:spLocks noGrp="1"/>
          </p:cNvSpPr>
          <p:nvPr>
            <p:ph type="dt" sz="half" idx="10"/>
          </p:nvPr>
        </p:nvSpPr>
        <p:spPr/>
        <p:txBody>
          <a:bodyPr/>
          <a:lstStyle/>
          <a:p>
            <a:fld id="{A398389C-05E1-4C8C-B228-A68EAFFFD7DE}" type="datetimeFigureOut">
              <a:rPr lang="ro-RO" smtClean="0"/>
              <a:t>18.09.2017</a:t>
            </a:fld>
            <a:endParaRPr lang="ro-RO"/>
          </a:p>
        </p:txBody>
      </p:sp>
      <p:sp>
        <p:nvSpPr>
          <p:cNvPr id="6" name="Substituent subsol 5">
            <a:extLst>
              <a:ext uri="{FF2B5EF4-FFF2-40B4-BE49-F238E27FC236}">
                <a16:creationId xmlns:a16="http://schemas.microsoft.com/office/drawing/2014/main" id="{E6EDA626-E7A3-414F-A3DC-8AAEFD98C237}"/>
              </a:ext>
            </a:extLst>
          </p:cNvPr>
          <p:cNvSpPr>
            <a:spLocks noGrp="1"/>
          </p:cNvSpPr>
          <p:nvPr>
            <p:ph type="ftr" sz="quarter" idx="11"/>
          </p:nvPr>
        </p:nvSpPr>
        <p:spPr/>
        <p:txBody>
          <a:bodyPr/>
          <a:lstStyle/>
          <a:p>
            <a:endParaRPr lang="ro-RO"/>
          </a:p>
        </p:txBody>
      </p:sp>
      <p:sp>
        <p:nvSpPr>
          <p:cNvPr id="7" name="Substituent număr diapozitiv 6">
            <a:extLst>
              <a:ext uri="{FF2B5EF4-FFF2-40B4-BE49-F238E27FC236}">
                <a16:creationId xmlns:a16="http://schemas.microsoft.com/office/drawing/2014/main" id="{F015C560-B53F-43D5-8560-09ECB51248ED}"/>
              </a:ext>
            </a:extLst>
          </p:cNvPr>
          <p:cNvSpPr>
            <a:spLocks noGrp="1"/>
          </p:cNvSpPr>
          <p:nvPr>
            <p:ph type="sldNum" sz="quarter" idx="12"/>
          </p:nvPr>
        </p:nvSpPr>
        <p:spPr/>
        <p:txBody>
          <a:bodyPr/>
          <a:lstStyle/>
          <a:p>
            <a:fld id="{C3BD13C6-A7AC-4DA4-9D2D-4CE9672ED2CE}" type="slidenum">
              <a:rPr lang="ro-RO" smtClean="0"/>
              <a:t>‹#›</a:t>
            </a:fld>
            <a:endParaRPr lang="ro-RO"/>
          </a:p>
        </p:txBody>
      </p:sp>
    </p:spTree>
    <p:extLst>
      <p:ext uri="{BB962C8B-B14F-4D97-AF65-F5344CB8AC3E}">
        <p14:creationId xmlns:p14="http://schemas.microsoft.com/office/powerpoint/2010/main" val="740540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051D851-89E2-4637-98D1-46C87EE0273A}"/>
              </a:ext>
            </a:extLst>
          </p:cNvPr>
          <p:cNvSpPr>
            <a:spLocks noGrp="1"/>
          </p:cNvSpPr>
          <p:nvPr>
            <p:ph type="title"/>
          </p:nvPr>
        </p:nvSpPr>
        <p:spPr>
          <a:xfrm>
            <a:off x="839788" y="365125"/>
            <a:ext cx="10515600" cy="1325563"/>
          </a:xfrm>
        </p:spPr>
        <p:txBody>
          <a:bodyPr/>
          <a:lstStyle/>
          <a:p>
            <a:r>
              <a:rPr lang="ro-RO"/>
              <a:t>Faceți clic pentru a edita stilul de titlu coordonator</a:t>
            </a:r>
          </a:p>
        </p:txBody>
      </p:sp>
      <p:sp>
        <p:nvSpPr>
          <p:cNvPr id="3" name="Substituent text 2">
            <a:extLst>
              <a:ext uri="{FF2B5EF4-FFF2-40B4-BE49-F238E27FC236}">
                <a16:creationId xmlns:a16="http://schemas.microsoft.com/office/drawing/2014/main" id="{755B7E8E-5BE8-445C-B824-84E34FFBAE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4" name="Substituent conținut 3">
            <a:extLst>
              <a:ext uri="{FF2B5EF4-FFF2-40B4-BE49-F238E27FC236}">
                <a16:creationId xmlns:a16="http://schemas.microsoft.com/office/drawing/2014/main" id="{2903A837-3EF4-423A-A898-6E84C4415390}"/>
              </a:ext>
            </a:extLst>
          </p:cNvPr>
          <p:cNvSpPr>
            <a:spLocks noGrp="1"/>
          </p:cNvSpPr>
          <p:nvPr>
            <p:ph sz="half" idx="2"/>
          </p:nvPr>
        </p:nvSpPr>
        <p:spPr>
          <a:xfrm>
            <a:off x="839788" y="2505075"/>
            <a:ext cx="5157787" cy="3684588"/>
          </a:xfrm>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5" name="Substituent text 4">
            <a:extLst>
              <a:ext uri="{FF2B5EF4-FFF2-40B4-BE49-F238E27FC236}">
                <a16:creationId xmlns:a16="http://schemas.microsoft.com/office/drawing/2014/main" id="{EFB76F52-336F-472B-9C22-295FD72C87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6" name="Substituent conținut 5">
            <a:extLst>
              <a:ext uri="{FF2B5EF4-FFF2-40B4-BE49-F238E27FC236}">
                <a16:creationId xmlns:a16="http://schemas.microsoft.com/office/drawing/2014/main" id="{06F91259-3AB3-4A5A-A711-7A6E86B55A2B}"/>
              </a:ext>
            </a:extLst>
          </p:cNvPr>
          <p:cNvSpPr>
            <a:spLocks noGrp="1"/>
          </p:cNvSpPr>
          <p:nvPr>
            <p:ph sz="quarter" idx="4"/>
          </p:nvPr>
        </p:nvSpPr>
        <p:spPr>
          <a:xfrm>
            <a:off x="6172200" y="2505075"/>
            <a:ext cx="5183188" cy="3684588"/>
          </a:xfrm>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7" name="Substituent dată 6">
            <a:extLst>
              <a:ext uri="{FF2B5EF4-FFF2-40B4-BE49-F238E27FC236}">
                <a16:creationId xmlns:a16="http://schemas.microsoft.com/office/drawing/2014/main" id="{BDCBF956-0664-4AB7-96B1-40AD19C733D8}"/>
              </a:ext>
            </a:extLst>
          </p:cNvPr>
          <p:cNvSpPr>
            <a:spLocks noGrp="1"/>
          </p:cNvSpPr>
          <p:nvPr>
            <p:ph type="dt" sz="half" idx="10"/>
          </p:nvPr>
        </p:nvSpPr>
        <p:spPr/>
        <p:txBody>
          <a:bodyPr/>
          <a:lstStyle/>
          <a:p>
            <a:fld id="{A398389C-05E1-4C8C-B228-A68EAFFFD7DE}" type="datetimeFigureOut">
              <a:rPr lang="ro-RO" smtClean="0"/>
              <a:t>18.09.2017</a:t>
            </a:fld>
            <a:endParaRPr lang="ro-RO"/>
          </a:p>
        </p:txBody>
      </p:sp>
      <p:sp>
        <p:nvSpPr>
          <p:cNvPr id="8" name="Substituent subsol 7">
            <a:extLst>
              <a:ext uri="{FF2B5EF4-FFF2-40B4-BE49-F238E27FC236}">
                <a16:creationId xmlns:a16="http://schemas.microsoft.com/office/drawing/2014/main" id="{135A78FA-8641-405F-9893-D3D5C5580B10}"/>
              </a:ext>
            </a:extLst>
          </p:cNvPr>
          <p:cNvSpPr>
            <a:spLocks noGrp="1"/>
          </p:cNvSpPr>
          <p:nvPr>
            <p:ph type="ftr" sz="quarter" idx="11"/>
          </p:nvPr>
        </p:nvSpPr>
        <p:spPr/>
        <p:txBody>
          <a:bodyPr/>
          <a:lstStyle/>
          <a:p>
            <a:endParaRPr lang="ro-RO"/>
          </a:p>
        </p:txBody>
      </p:sp>
      <p:sp>
        <p:nvSpPr>
          <p:cNvPr id="9" name="Substituent număr diapozitiv 8">
            <a:extLst>
              <a:ext uri="{FF2B5EF4-FFF2-40B4-BE49-F238E27FC236}">
                <a16:creationId xmlns:a16="http://schemas.microsoft.com/office/drawing/2014/main" id="{CD83362A-CE2C-47EF-93BC-30F3CA969C69}"/>
              </a:ext>
            </a:extLst>
          </p:cNvPr>
          <p:cNvSpPr>
            <a:spLocks noGrp="1"/>
          </p:cNvSpPr>
          <p:nvPr>
            <p:ph type="sldNum" sz="quarter" idx="12"/>
          </p:nvPr>
        </p:nvSpPr>
        <p:spPr/>
        <p:txBody>
          <a:bodyPr/>
          <a:lstStyle/>
          <a:p>
            <a:fld id="{C3BD13C6-A7AC-4DA4-9D2D-4CE9672ED2CE}" type="slidenum">
              <a:rPr lang="ro-RO" smtClean="0"/>
              <a:t>‹#›</a:t>
            </a:fld>
            <a:endParaRPr lang="ro-RO"/>
          </a:p>
        </p:txBody>
      </p:sp>
    </p:spTree>
    <p:extLst>
      <p:ext uri="{BB962C8B-B14F-4D97-AF65-F5344CB8AC3E}">
        <p14:creationId xmlns:p14="http://schemas.microsoft.com/office/powerpoint/2010/main" val="103501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F8736D3-B286-4E9D-9E25-FD276EFB666E}"/>
              </a:ext>
            </a:extLst>
          </p:cNvPr>
          <p:cNvSpPr>
            <a:spLocks noGrp="1"/>
          </p:cNvSpPr>
          <p:nvPr>
            <p:ph type="title"/>
          </p:nvPr>
        </p:nvSpPr>
        <p:spPr/>
        <p:txBody>
          <a:bodyPr/>
          <a:lstStyle/>
          <a:p>
            <a:r>
              <a:rPr lang="ro-RO"/>
              <a:t>Faceți clic pentru a edita stilul de titlu coordonator</a:t>
            </a:r>
          </a:p>
        </p:txBody>
      </p:sp>
      <p:sp>
        <p:nvSpPr>
          <p:cNvPr id="3" name="Substituent dată 2">
            <a:extLst>
              <a:ext uri="{FF2B5EF4-FFF2-40B4-BE49-F238E27FC236}">
                <a16:creationId xmlns:a16="http://schemas.microsoft.com/office/drawing/2014/main" id="{D89F47D7-9D2D-4F81-A9AA-AF31E9383AA0}"/>
              </a:ext>
            </a:extLst>
          </p:cNvPr>
          <p:cNvSpPr>
            <a:spLocks noGrp="1"/>
          </p:cNvSpPr>
          <p:nvPr>
            <p:ph type="dt" sz="half" idx="10"/>
          </p:nvPr>
        </p:nvSpPr>
        <p:spPr/>
        <p:txBody>
          <a:bodyPr/>
          <a:lstStyle/>
          <a:p>
            <a:fld id="{A398389C-05E1-4C8C-B228-A68EAFFFD7DE}" type="datetimeFigureOut">
              <a:rPr lang="ro-RO" smtClean="0"/>
              <a:t>18.09.2017</a:t>
            </a:fld>
            <a:endParaRPr lang="ro-RO"/>
          </a:p>
        </p:txBody>
      </p:sp>
      <p:sp>
        <p:nvSpPr>
          <p:cNvPr id="4" name="Substituent subsol 3">
            <a:extLst>
              <a:ext uri="{FF2B5EF4-FFF2-40B4-BE49-F238E27FC236}">
                <a16:creationId xmlns:a16="http://schemas.microsoft.com/office/drawing/2014/main" id="{A6929E64-D2B1-4387-A7A2-B1F095466EA4}"/>
              </a:ext>
            </a:extLst>
          </p:cNvPr>
          <p:cNvSpPr>
            <a:spLocks noGrp="1"/>
          </p:cNvSpPr>
          <p:nvPr>
            <p:ph type="ftr" sz="quarter" idx="11"/>
          </p:nvPr>
        </p:nvSpPr>
        <p:spPr/>
        <p:txBody>
          <a:bodyPr/>
          <a:lstStyle/>
          <a:p>
            <a:endParaRPr lang="ro-RO"/>
          </a:p>
        </p:txBody>
      </p:sp>
      <p:sp>
        <p:nvSpPr>
          <p:cNvPr id="5" name="Substituent număr diapozitiv 4">
            <a:extLst>
              <a:ext uri="{FF2B5EF4-FFF2-40B4-BE49-F238E27FC236}">
                <a16:creationId xmlns:a16="http://schemas.microsoft.com/office/drawing/2014/main" id="{02B9AE59-3479-45E7-AB0E-B546111B75E3}"/>
              </a:ext>
            </a:extLst>
          </p:cNvPr>
          <p:cNvSpPr>
            <a:spLocks noGrp="1"/>
          </p:cNvSpPr>
          <p:nvPr>
            <p:ph type="sldNum" sz="quarter" idx="12"/>
          </p:nvPr>
        </p:nvSpPr>
        <p:spPr/>
        <p:txBody>
          <a:bodyPr/>
          <a:lstStyle/>
          <a:p>
            <a:fld id="{C3BD13C6-A7AC-4DA4-9D2D-4CE9672ED2CE}" type="slidenum">
              <a:rPr lang="ro-RO" smtClean="0"/>
              <a:t>‹#›</a:t>
            </a:fld>
            <a:endParaRPr lang="ro-RO"/>
          </a:p>
        </p:txBody>
      </p:sp>
    </p:spTree>
    <p:extLst>
      <p:ext uri="{BB962C8B-B14F-4D97-AF65-F5344CB8AC3E}">
        <p14:creationId xmlns:p14="http://schemas.microsoft.com/office/powerpoint/2010/main" val="3759691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a16="http://schemas.microsoft.com/office/drawing/2014/main" id="{BDAB1948-7FB8-4B81-B9D1-1DFBDEF1C20A}"/>
              </a:ext>
            </a:extLst>
          </p:cNvPr>
          <p:cNvSpPr>
            <a:spLocks noGrp="1"/>
          </p:cNvSpPr>
          <p:nvPr>
            <p:ph type="dt" sz="half" idx="10"/>
          </p:nvPr>
        </p:nvSpPr>
        <p:spPr/>
        <p:txBody>
          <a:bodyPr/>
          <a:lstStyle/>
          <a:p>
            <a:fld id="{A398389C-05E1-4C8C-B228-A68EAFFFD7DE}" type="datetimeFigureOut">
              <a:rPr lang="ro-RO" smtClean="0"/>
              <a:t>18.09.2017</a:t>
            </a:fld>
            <a:endParaRPr lang="ro-RO"/>
          </a:p>
        </p:txBody>
      </p:sp>
      <p:sp>
        <p:nvSpPr>
          <p:cNvPr id="3" name="Substituent subsol 2">
            <a:extLst>
              <a:ext uri="{FF2B5EF4-FFF2-40B4-BE49-F238E27FC236}">
                <a16:creationId xmlns:a16="http://schemas.microsoft.com/office/drawing/2014/main" id="{A638E03D-8145-42D1-B837-CEE66158FA2D}"/>
              </a:ext>
            </a:extLst>
          </p:cNvPr>
          <p:cNvSpPr>
            <a:spLocks noGrp="1"/>
          </p:cNvSpPr>
          <p:nvPr>
            <p:ph type="ftr" sz="quarter" idx="11"/>
          </p:nvPr>
        </p:nvSpPr>
        <p:spPr/>
        <p:txBody>
          <a:bodyPr/>
          <a:lstStyle/>
          <a:p>
            <a:endParaRPr lang="ro-RO"/>
          </a:p>
        </p:txBody>
      </p:sp>
      <p:sp>
        <p:nvSpPr>
          <p:cNvPr id="4" name="Substituent număr diapozitiv 3">
            <a:extLst>
              <a:ext uri="{FF2B5EF4-FFF2-40B4-BE49-F238E27FC236}">
                <a16:creationId xmlns:a16="http://schemas.microsoft.com/office/drawing/2014/main" id="{ED3FD76E-8A5D-4EB2-A2D8-3D86E09E7F14}"/>
              </a:ext>
            </a:extLst>
          </p:cNvPr>
          <p:cNvSpPr>
            <a:spLocks noGrp="1"/>
          </p:cNvSpPr>
          <p:nvPr>
            <p:ph type="sldNum" sz="quarter" idx="12"/>
          </p:nvPr>
        </p:nvSpPr>
        <p:spPr/>
        <p:txBody>
          <a:bodyPr/>
          <a:lstStyle/>
          <a:p>
            <a:fld id="{C3BD13C6-A7AC-4DA4-9D2D-4CE9672ED2CE}" type="slidenum">
              <a:rPr lang="ro-RO" smtClean="0"/>
              <a:t>‹#›</a:t>
            </a:fld>
            <a:endParaRPr lang="ro-RO"/>
          </a:p>
        </p:txBody>
      </p:sp>
    </p:spTree>
    <p:extLst>
      <p:ext uri="{BB962C8B-B14F-4D97-AF65-F5344CB8AC3E}">
        <p14:creationId xmlns:p14="http://schemas.microsoft.com/office/powerpoint/2010/main" val="1616219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0D33B21-0A48-4FCA-AB08-3833675CA550}"/>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p>
        </p:txBody>
      </p:sp>
      <p:sp>
        <p:nvSpPr>
          <p:cNvPr id="3" name="Substituent conținut 2">
            <a:extLst>
              <a:ext uri="{FF2B5EF4-FFF2-40B4-BE49-F238E27FC236}">
                <a16:creationId xmlns:a16="http://schemas.microsoft.com/office/drawing/2014/main" id="{464B291B-71C2-4100-BBC9-8B39ABDE09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text 3">
            <a:extLst>
              <a:ext uri="{FF2B5EF4-FFF2-40B4-BE49-F238E27FC236}">
                <a16:creationId xmlns:a16="http://schemas.microsoft.com/office/drawing/2014/main" id="{ECB37FD8-B9C3-4BD4-97EE-706A497895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Editați stilurile de text coordonator</a:t>
            </a:r>
          </a:p>
        </p:txBody>
      </p:sp>
      <p:sp>
        <p:nvSpPr>
          <p:cNvPr id="5" name="Substituent dată 4">
            <a:extLst>
              <a:ext uri="{FF2B5EF4-FFF2-40B4-BE49-F238E27FC236}">
                <a16:creationId xmlns:a16="http://schemas.microsoft.com/office/drawing/2014/main" id="{525B8763-60F2-497E-B19C-C50AFD1D7E14}"/>
              </a:ext>
            </a:extLst>
          </p:cNvPr>
          <p:cNvSpPr>
            <a:spLocks noGrp="1"/>
          </p:cNvSpPr>
          <p:nvPr>
            <p:ph type="dt" sz="half" idx="10"/>
          </p:nvPr>
        </p:nvSpPr>
        <p:spPr/>
        <p:txBody>
          <a:bodyPr/>
          <a:lstStyle/>
          <a:p>
            <a:fld id="{A398389C-05E1-4C8C-B228-A68EAFFFD7DE}" type="datetimeFigureOut">
              <a:rPr lang="ro-RO" smtClean="0"/>
              <a:t>18.09.2017</a:t>
            </a:fld>
            <a:endParaRPr lang="ro-RO"/>
          </a:p>
        </p:txBody>
      </p:sp>
      <p:sp>
        <p:nvSpPr>
          <p:cNvPr id="6" name="Substituent subsol 5">
            <a:extLst>
              <a:ext uri="{FF2B5EF4-FFF2-40B4-BE49-F238E27FC236}">
                <a16:creationId xmlns:a16="http://schemas.microsoft.com/office/drawing/2014/main" id="{B81446B8-DCE7-480C-86D9-6C9D6B079D09}"/>
              </a:ext>
            </a:extLst>
          </p:cNvPr>
          <p:cNvSpPr>
            <a:spLocks noGrp="1"/>
          </p:cNvSpPr>
          <p:nvPr>
            <p:ph type="ftr" sz="quarter" idx="11"/>
          </p:nvPr>
        </p:nvSpPr>
        <p:spPr/>
        <p:txBody>
          <a:bodyPr/>
          <a:lstStyle/>
          <a:p>
            <a:endParaRPr lang="ro-RO"/>
          </a:p>
        </p:txBody>
      </p:sp>
      <p:sp>
        <p:nvSpPr>
          <p:cNvPr id="7" name="Substituent număr diapozitiv 6">
            <a:extLst>
              <a:ext uri="{FF2B5EF4-FFF2-40B4-BE49-F238E27FC236}">
                <a16:creationId xmlns:a16="http://schemas.microsoft.com/office/drawing/2014/main" id="{5B08E0EA-2AE3-4117-A911-CB3829C49A64}"/>
              </a:ext>
            </a:extLst>
          </p:cNvPr>
          <p:cNvSpPr>
            <a:spLocks noGrp="1"/>
          </p:cNvSpPr>
          <p:nvPr>
            <p:ph type="sldNum" sz="quarter" idx="12"/>
          </p:nvPr>
        </p:nvSpPr>
        <p:spPr/>
        <p:txBody>
          <a:bodyPr/>
          <a:lstStyle/>
          <a:p>
            <a:fld id="{C3BD13C6-A7AC-4DA4-9D2D-4CE9672ED2CE}" type="slidenum">
              <a:rPr lang="ro-RO" smtClean="0"/>
              <a:t>‹#›</a:t>
            </a:fld>
            <a:endParaRPr lang="ro-RO"/>
          </a:p>
        </p:txBody>
      </p:sp>
    </p:spTree>
    <p:extLst>
      <p:ext uri="{BB962C8B-B14F-4D97-AF65-F5344CB8AC3E}">
        <p14:creationId xmlns:p14="http://schemas.microsoft.com/office/powerpoint/2010/main" val="2607922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5E77757-F5AB-4E92-9B4A-7C86979D5030}"/>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p>
        </p:txBody>
      </p:sp>
      <p:sp>
        <p:nvSpPr>
          <p:cNvPr id="3" name="Substituent imagine 2">
            <a:extLst>
              <a:ext uri="{FF2B5EF4-FFF2-40B4-BE49-F238E27FC236}">
                <a16:creationId xmlns:a16="http://schemas.microsoft.com/office/drawing/2014/main" id="{6AD25805-4735-4C6C-84EB-6CACDF2558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Substituent text 3">
            <a:extLst>
              <a:ext uri="{FF2B5EF4-FFF2-40B4-BE49-F238E27FC236}">
                <a16:creationId xmlns:a16="http://schemas.microsoft.com/office/drawing/2014/main" id="{068BC5EF-E647-4CD4-8B21-A995739DDC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Editați stilurile de text coordonator</a:t>
            </a:r>
          </a:p>
        </p:txBody>
      </p:sp>
      <p:sp>
        <p:nvSpPr>
          <p:cNvPr id="5" name="Substituent dată 4">
            <a:extLst>
              <a:ext uri="{FF2B5EF4-FFF2-40B4-BE49-F238E27FC236}">
                <a16:creationId xmlns:a16="http://schemas.microsoft.com/office/drawing/2014/main" id="{5B9E82DC-4241-463E-8601-27127B1C4F2D}"/>
              </a:ext>
            </a:extLst>
          </p:cNvPr>
          <p:cNvSpPr>
            <a:spLocks noGrp="1"/>
          </p:cNvSpPr>
          <p:nvPr>
            <p:ph type="dt" sz="half" idx="10"/>
          </p:nvPr>
        </p:nvSpPr>
        <p:spPr/>
        <p:txBody>
          <a:bodyPr/>
          <a:lstStyle/>
          <a:p>
            <a:fld id="{A398389C-05E1-4C8C-B228-A68EAFFFD7DE}" type="datetimeFigureOut">
              <a:rPr lang="ro-RO" smtClean="0"/>
              <a:t>18.09.2017</a:t>
            </a:fld>
            <a:endParaRPr lang="ro-RO"/>
          </a:p>
        </p:txBody>
      </p:sp>
      <p:sp>
        <p:nvSpPr>
          <p:cNvPr id="6" name="Substituent subsol 5">
            <a:extLst>
              <a:ext uri="{FF2B5EF4-FFF2-40B4-BE49-F238E27FC236}">
                <a16:creationId xmlns:a16="http://schemas.microsoft.com/office/drawing/2014/main" id="{BCDF75BC-B046-40F2-A6D6-307C30AA0B27}"/>
              </a:ext>
            </a:extLst>
          </p:cNvPr>
          <p:cNvSpPr>
            <a:spLocks noGrp="1"/>
          </p:cNvSpPr>
          <p:nvPr>
            <p:ph type="ftr" sz="quarter" idx="11"/>
          </p:nvPr>
        </p:nvSpPr>
        <p:spPr/>
        <p:txBody>
          <a:bodyPr/>
          <a:lstStyle/>
          <a:p>
            <a:endParaRPr lang="ro-RO"/>
          </a:p>
        </p:txBody>
      </p:sp>
      <p:sp>
        <p:nvSpPr>
          <p:cNvPr id="7" name="Substituent număr diapozitiv 6">
            <a:extLst>
              <a:ext uri="{FF2B5EF4-FFF2-40B4-BE49-F238E27FC236}">
                <a16:creationId xmlns:a16="http://schemas.microsoft.com/office/drawing/2014/main" id="{AEFFAEBF-B433-4DA6-B4EF-316364428E72}"/>
              </a:ext>
            </a:extLst>
          </p:cNvPr>
          <p:cNvSpPr>
            <a:spLocks noGrp="1"/>
          </p:cNvSpPr>
          <p:nvPr>
            <p:ph type="sldNum" sz="quarter" idx="12"/>
          </p:nvPr>
        </p:nvSpPr>
        <p:spPr/>
        <p:txBody>
          <a:bodyPr/>
          <a:lstStyle/>
          <a:p>
            <a:fld id="{C3BD13C6-A7AC-4DA4-9D2D-4CE9672ED2CE}" type="slidenum">
              <a:rPr lang="ro-RO" smtClean="0"/>
              <a:t>‹#›</a:t>
            </a:fld>
            <a:endParaRPr lang="ro-RO"/>
          </a:p>
        </p:txBody>
      </p:sp>
    </p:spTree>
    <p:extLst>
      <p:ext uri="{BB962C8B-B14F-4D97-AF65-F5344CB8AC3E}">
        <p14:creationId xmlns:p14="http://schemas.microsoft.com/office/powerpoint/2010/main" val="2516147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a16="http://schemas.microsoft.com/office/drawing/2014/main" id="{025AD58E-1095-4E20-99CB-A012C47638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a:t>Faceți clic pentru a edita stilul de titlu coordonator</a:t>
            </a:r>
          </a:p>
        </p:txBody>
      </p:sp>
      <p:sp>
        <p:nvSpPr>
          <p:cNvPr id="3" name="Substituent text 2">
            <a:extLst>
              <a:ext uri="{FF2B5EF4-FFF2-40B4-BE49-F238E27FC236}">
                <a16:creationId xmlns:a16="http://schemas.microsoft.com/office/drawing/2014/main" id="{5B0486E4-D2BC-40B7-86D0-22B193DFF0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a:extLst>
              <a:ext uri="{FF2B5EF4-FFF2-40B4-BE49-F238E27FC236}">
                <a16:creationId xmlns:a16="http://schemas.microsoft.com/office/drawing/2014/main" id="{885A7889-3B79-4A81-9B85-569A842B1A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8389C-05E1-4C8C-B228-A68EAFFFD7DE}" type="datetimeFigureOut">
              <a:rPr lang="ro-RO" smtClean="0"/>
              <a:t>18.09.2017</a:t>
            </a:fld>
            <a:endParaRPr lang="ro-RO"/>
          </a:p>
        </p:txBody>
      </p:sp>
      <p:sp>
        <p:nvSpPr>
          <p:cNvPr id="5" name="Substituent subsol 4">
            <a:extLst>
              <a:ext uri="{FF2B5EF4-FFF2-40B4-BE49-F238E27FC236}">
                <a16:creationId xmlns:a16="http://schemas.microsoft.com/office/drawing/2014/main" id="{E63AE874-2A1D-4A8B-B78A-D3C6C1BC20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ubstituent număr diapozitiv 5">
            <a:extLst>
              <a:ext uri="{FF2B5EF4-FFF2-40B4-BE49-F238E27FC236}">
                <a16:creationId xmlns:a16="http://schemas.microsoft.com/office/drawing/2014/main" id="{90066AD0-7E64-4A32-957C-9BEEB7B2F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D13C6-A7AC-4DA4-9D2D-4CE9672ED2CE}" type="slidenum">
              <a:rPr lang="ro-RO" smtClean="0"/>
              <a:t>‹#›</a:t>
            </a:fld>
            <a:endParaRPr lang="ro-RO"/>
          </a:p>
        </p:txBody>
      </p:sp>
    </p:spTree>
    <p:extLst>
      <p:ext uri="{BB962C8B-B14F-4D97-AF65-F5344CB8AC3E}">
        <p14:creationId xmlns:p14="http://schemas.microsoft.com/office/powerpoint/2010/main" val="228891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linelt.org/" TargetMode="External"/><Relationship Id="rId2" Type="http://schemas.openxmlformats.org/officeDocument/2006/relationships/hyperlink" Target="http://www.wclt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D03D3513-1EC0-4CE2-A638-817221A91EC0}"/>
              </a:ext>
            </a:extLst>
          </p:cNvPr>
          <p:cNvSpPr>
            <a:spLocks noGrp="1"/>
          </p:cNvSpPr>
          <p:nvPr>
            <p:ph type="ctrTitle"/>
          </p:nvPr>
        </p:nvSpPr>
        <p:spPr/>
        <p:txBody>
          <a:bodyPr>
            <a:normAutofit fontScale="90000"/>
          </a:bodyPr>
          <a:lstStyle/>
          <a:p>
            <a:r>
              <a:rPr lang="en-US" dirty="0"/>
              <a:t>Money metaphors in English and Romanian. A Comparative Approach </a:t>
            </a:r>
            <a:br>
              <a:rPr lang="ro-RO" dirty="0"/>
            </a:br>
            <a:endParaRPr lang="ro-RO" dirty="0"/>
          </a:p>
        </p:txBody>
      </p:sp>
      <p:sp>
        <p:nvSpPr>
          <p:cNvPr id="3" name="Subtitlu 2">
            <a:extLst>
              <a:ext uri="{FF2B5EF4-FFF2-40B4-BE49-F238E27FC236}">
                <a16:creationId xmlns:a16="http://schemas.microsoft.com/office/drawing/2014/main" id="{A9454C5B-4812-49C2-8DCE-7B2C9DA37094}"/>
              </a:ext>
            </a:extLst>
          </p:cNvPr>
          <p:cNvSpPr>
            <a:spLocks noGrp="1"/>
          </p:cNvSpPr>
          <p:nvPr>
            <p:ph type="subTitle" idx="1"/>
          </p:nvPr>
        </p:nvSpPr>
        <p:spPr/>
        <p:txBody>
          <a:bodyPr/>
          <a:lstStyle/>
          <a:p>
            <a:r>
              <a:rPr lang="ro-RO" dirty="0"/>
              <a:t>Crina Herteg, </a:t>
            </a:r>
            <a:r>
              <a:rPr lang="ro-RO" i="1" dirty="0"/>
              <a:t>1 Decembrie 1918 </a:t>
            </a:r>
            <a:r>
              <a:rPr lang="ro-RO" dirty="0"/>
              <a:t>University of Alba Iulia, Romania</a:t>
            </a:r>
          </a:p>
          <a:p>
            <a:endParaRPr lang="ro-RO" dirty="0"/>
          </a:p>
          <a:p>
            <a:r>
              <a:rPr lang="ro-RO" dirty="0"/>
              <a:t>EDU-WORLD, Pitești 2016</a:t>
            </a:r>
          </a:p>
        </p:txBody>
      </p:sp>
    </p:spTree>
    <p:extLst>
      <p:ext uri="{BB962C8B-B14F-4D97-AF65-F5344CB8AC3E}">
        <p14:creationId xmlns:p14="http://schemas.microsoft.com/office/powerpoint/2010/main" val="1334282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127677E6-8414-4992-BFF2-A3D3C4D9EBDB}"/>
              </a:ext>
            </a:extLst>
          </p:cNvPr>
          <p:cNvSpPr>
            <a:spLocks noGrp="1"/>
          </p:cNvSpPr>
          <p:nvPr>
            <p:ph type="title"/>
          </p:nvPr>
        </p:nvSpPr>
        <p:spPr/>
        <p:txBody>
          <a:bodyPr/>
          <a:lstStyle/>
          <a:p>
            <a:r>
              <a:rPr lang="ro-RO" dirty="0" err="1"/>
              <a:t>Findings</a:t>
            </a:r>
            <a:r>
              <a:rPr lang="ro-RO" dirty="0"/>
              <a:t> </a:t>
            </a:r>
            <a:r>
              <a:rPr lang="ro-RO" dirty="0" err="1"/>
              <a:t>and</a:t>
            </a:r>
            <a:r>
              <a:rPr lang="ro-RO" dirty="0"/>
              <a:t> </a:t>
            </a:r>
            <a:r>
              <a:rPr lang="ro-RO" dirty="0" err="1"/>
              <a:t>results</a:t>
            </a:r>
            <a:endParaRPr lang="ro-RO" dirty="0"/>
          </a:p>
        </p:txBody>
      </p:sp>
      <p:sp>
        <p:nvSpPr>
          <p:cNvPr id="3" name="Substituent conținut 2">
            <a:extLst>
              <a:ext uri="{FF2B5EF4-FFF2-40B4-BE49-F238E27FC236}">
                <a16:creationId xmlns:a16="http://schemas.microsoft.com/office/drawing/2014/main" id="{00F52E14-8E64-4D0A-AE41-39860B1D5C2B}"/>
              </a:ext>
            </a:extLst>
          </p:cNvPr>
          <p:cNvSpPr>
            <a:spLocks noGrp="1"/>
          </p:cNvSpPr>
          <p:nvPr>
            <p:ph idx="1"/>
          </p:nvPr>
        </p:nvSpPr>
        <p:spPr/>
        <p:txBody>
          <a:bodyPr/>
          <a:lstStyle/>
          <a:p>
            <a:r>
              <a:rPr lang="ro-RO" dirty="0" err="1"/>
              <a:t>Categories</a:t>
            </a:r>
            <a:r>
              <a:rPr lang="ro-RO" dirty="0"/>
              <a:t> </a:t>
            </a:r>
            <a:r>
              <a:rPr lang="ro-RO" dirty="0" err="1"/>
              <a:t>identified</a:t>
            </a:r>
            <a:r>
              <a:rPr lang="ro-RO" dirty="0"/>
              <a:t>:</a:t>
            </a:r>
          </a:p>
          <a:p>
            <a:pPr marL="0" indent="0">
              <a:buNone/>
            </a:pPr>
            <a:r>
              <a:rPr lang="en-US" b="1" dirty="0"/>
              <a:t>1. Banks are containers for money</a:t>
            </a:r>
            <a:endParaRPr lang="ro-RO" dirty="0"/>
          </a:p>
          <a:p>
            <a:pPr marL="0" indent="0">
              <a:buNone/>
            </a:pPr>
            <a:r>
              <a:rPr lang="en-US" b="1" dirty="0"/>
              <a:t>2. Money is a liquid</a:t>
            </a:r>
            <a:endParaRPr lang="ro-RO" b="1" dirty="0"/>
          </a:p>
          <a:p>
            <a:pPr marL="0" indent="0">
              <a:buNone/>
            </a:pPr>
            <a:r>
              <a:rPr lang="ro-RO" b="1" dirty="0"/>
              <a:t>3. Business </a:t>
            </a:r>
            <a:r>
              <a:rPr lang="ro-RO" b="1" dirty="0" err="1"/>
              <a:t>is</a:t>
            </a:r>
            <a:r>
              <a:rPr lang="ro-RO" b="1" dirty="0"/>
              <a:t> </a:t>
            </a:r>
            <a:r>
              <a:rPr lang="ro-RO" b="1" dirty="0" err="1"/>
              <a:t>war</a:t>
            </a:r>
            <a:endParaRPr lang="ro-RO" b="1" dirty="0"/>
          </a:p>
          <a:p>
            <a:pPr marL="0" indent="0">
              <a:buNone/>
            </a:pPr>
            <a:r>
              <a:rPr lang="ro-RO" b="1" dirty="0"/>
              <a:t> </a:t>
            </a:r>
            <a:r>
              <a:rPr lang="en-US" b="1" dirty="0"/>
              <a:t>4. Money is wealth</a:t>
            </a:r>
            <a:r>
              <a:rPr lang="en-IN" b="1" dirty="0"/>
              <a:t>/ Cash is wealth</a:t>
            </a:r>
            <a:r>
              <a:rPr lang="en-IN" dirty="0"/>
              <a:t> </a:t>
            </a:r>
            <a:endParaRPr lang="ro-RO" dirty="0"/>
          </a:p>
          <a:p>
            <a:pPr marL="0" indent="0">
              <a:buNone/>
            </a:pPr>
            <a:r>
              <a:rPr lang="en-US" b="1" dirty="0"/>
              <a:t>5. Economy is an engine</a:t>
            </a:r>
            <a:endParaRPr lang="ro-RO" b="1" dirty="0"/>
          </a:p>
          <a:p>
            <a:pPr marL="0" indent="0">
              <a:buNone/>
            </a:pPr>
            <a:r>
              <a:rPr lang="en-IN" b="1" dirty="0"/>
              <a:t>6. Time is money</a:t>
            </a:r>
            <a:endParaRPr lang="ro-RO" b="1" dirty="0"/>
          </a:p>
          <a:p>
            <a:pPr marL="0" indent="0">
              <a:buNone/>
            </a:pPr>
            <a:r>
              <a:rPr lang="ro-RO" b="1" dirty="0"/>
              <a:t>7. </a:t>
            </a:r>
            <a:r>
              <a:rPr lang="en-IN" b="1" dirty="0"/>
              <a:t>More is up</a:t>
            </a:r>
            <a:endParaRPr lang="ro-RO" dirty="0"/>
          </a:p>
          <a:p>
            <a:pPr marL="0" indent="0">
              <a:buNone/>
            </a:pPr>
            <a:endParaRPr lang="ro-RO" dirty="0"/>
          </a:p>
          <a:p>
            <a:pPr marL="0" indent="0">
              <a:buNone/>
            </a:pPr>
            <a:endParaRPr lang="ro-RO" dirty="0"/>
          </a:p>
        </p:txBody>
      </p:sp>
    </p:spTree>
    <p:extLst>
      <p:ext uri="{BB962C8B-B14F-4D97-AF65-F5344CB8AC3E}">
        <p14:creationId xmlns:p14="http://schemas.microsoft.com/office/powerpoint/2010/main" val="3479548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CC2B49E-6053-4737-ABBC-E14C7154BC89}"/>
              </a:ext>
            </a:extLst>
          </p:cNvPr>
          <p:cNvSpPr>
            <a:spLocks noGrp="1"/>
          </p:cNvSpPr>
          <p:nvPr>
            <p:ph type="title"/>
          </p:nvPr>
        </p:nvSpPr>
        <p:spPr/>
        <p:txBody>
          <a:bodyPr/>
          <a:lstStyle/>
          <a:p>
            <a:endParaRPr lang="ro-RO"/>
          </a:p>
        </p:txBody>
      </p:sp>
      <p:sp>
        <p:nvSpPr>
          <p:cNvPr id="3" name="Substituent conținut 2">
            <a:extLst>
              <a:ext uri="{FF2B5EF4-FFF2-40B4-BE49-F238E27FC236}">
                <a16:creationId xmlns:a16="http://schemas.microsoft.com/office/drawing/2014/main" id="{8E7DB75F-5C14-49E7-94B9-582F82B7C944}"/>
              </a:ext>
            </a:extLst>
          </p:cNvPr>
          <p:cNvSpPr>
            <a:spLocks noGrp="1"/>
          </p:cNvSpPr>
          <p:nvPr>
            <p:ph idx="1"/>
          </p:nvPr>
        </p:nvSpPr>
        <p:spPr/>
        <p:txBody>
          <a:bodyPr/>
          <a:lstStyle/>
          <a:p>
            <a:r>
              <a:rPr lang="ro-RO" dirty="0"/>
              <a:t>8. </a:t>
            </a:r>
            <a:r>
              <a:rPr lang="ro-RO" dirty="0" err="1"/>
              <a:t>Less</a:t>
            </a:r>
            <a:r>
              <a:rPr lang="ro-RO" dirty="0"/>
              <a:t> </a:t>
            </a:r>
            <a:r>
              <a:rPr lang="ro-RO" dirty="0" err="1"/>
              <a:t>is</a:t>
            </a:r>
            <a:r>
              <a:rPr lang="ro-RO" dirty="0"/>
              <a:t> </a:t>
            </a:r>
            <a:r>
              <a:rPr lang="ro-RO" dirty="0" err="1"/>
              <a:t>down</a:t>
            </a:r>
            <a:endParaRPr lang="ro-RO" dirty="0"/>
          </a:p>
          <a:p>
            <a:r>
              <a:rPr lang="ro-RO" b="1" dirty="0"/>
              <a:t>9</a:t>
            </a:r>
            <a:r>
              <a:rPr lang="en-IN" b="1" dirty="0"/>
              <a:t>. Healthy economy is a healthy organism</a:t>
            </a:r>
            <a:endParaRPr lang="ro-RO" b="1" dirty="0"/>
          </a:p>
          <a:p>
            <a:r>
              <a:rPr lang="ro-RO" b="1" dirty="0"/>
              <a:t>10. </a:t>
            </a:r>
            <a:r>
              <a:rPr lang="en-US" b="1" dirty="0"/>
              <a:t>Economic vitality is the vitality of an organism</a:t>
            </a:r>
            <a:endParaRPr lang="ro-RO" dirty="0"/>
          </a:p>
          <a:p>
            <a:endParaRPr lang="ro-RO" dirty="0"/>
          </a:p>
          <a:p>
            <a:endParaRPr lang="ro-RO" dirty="0"/>
          </a:p>
        </p:txBody>
      </p:sp>
    </p:spTree>
    <p:extLst>
      <p:ext uri="{BB962C8B-B14F-4D97-AF65-F5344CB8AC3E}">
        <p14:creationId xmlns:p14="http://schemas.microsoft.com/office/powerpoint/2010/main" val="3017708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55A1BF4-6760-4509-964D-763DD7298B9C}"/>
              </a:ext>
            </a:extLst>
          </p:cNvPr>
          <p:cNvSpPr>
            <a:spLocks noGrp="1"/>
          </p:cNvSpPr>
          <p:nvPr>
            <p:ph type="title"/>
          </p:nvPr>
        </p:nvSpPr>
        <p:spPr/>
        <p:txBody>
          <a:bodyPr/>
          <a:lstStyle/>
          <a:p>
            <a:r>
              <a:rPr lang="ro-RO" dirty="0"/>
              <a:t>5. </a:t>
            </a:r>
            <a:r>
              <a:rPr lang="ro-RO" dirty="0" err="1"/>
              <a:t>Conclusions</a:t>
            </a:r>
            <a:endParaRPr lang="ro-RO" dirty="0"/>
          </a:p>
        </p:txBody>
      </p:sp>
      <p:sp>
        <p:nvSpPr>
          <p:cNvPr id="3" name="Substituent conținut 2">
            <a:extLst>
              <a:ext uri="{FF2B5EF4-FFF2-40B4-BE49-F238E27FC236}">
                <a16:creationId xmlns:a16="http://schemas.microsoft.com/office/drawing/2014/main" id="{3600594E-8658-4177-AE2E-C6E3A4802D54}"/>
              </a:ext>
            </a:extLst>
          </p:cNvPr>
          <p:cNvSpPr>
            <a:spLocks noGrp="1"/>
          </p:cNvSpPr>
          <p:nvPr>
            <p:ph idx="1"/>
          </p:nvPr>
        </p:nvSpPr>
        <p:spPr/>
        <p:txBody>
          <a:bodyPr>
            <a:normAutofit fontScale="92500" lnSpcReduction="20000"/>
          </a:bodyPr>
          <a:lstStyle/>
          <a:p>
            <a:pPr marL="0" indent="0">
              <a:buNone/>
            </a:pPr>
            <a:endParaRPr lang="ro-RO" dirty="0"/>
          </a:p>
          <a:p>
            <a:pPr algn="just"/>
            <a:r>
              <a:rPr lang="en-IN" dirty="0"/>
              <a:t>The manual and automatic annotation of the corpus leads us to the conclusion that a manual processing of the text is more accurate, more comprehensive and yields more results in comparison with the corpus-based one. It also enables the identification of a higher number of conceptual metaphors. Due to the length of the corpora we had to resort to both types of annotation. </a:t>
            </a:r>
            <a:endParaRPr lang="ro-RO" dirty="0"/>
          </a:p>
          <a:p>
            <a:pPr algn="just"/>
            <a:r>
              <a:rPr lang="en-GB" dirty="0"/>
              <a:t>In terms of </a:t>
            </a:r>
            <a:r>
              <a:rPr lang="en-GB" dirty="0" err="1"/>
              <a:t>frequencty</a:t>
            </a:r>
            <a:r>
              <a:rPr lang="en-GB" dirty="0"/>
              <a:t> the English occurrences of money and its semantic field outnumber the ones in the Romanian corpus, on the other hand the use of money in the English corpus highlights a more positive overtone, while in the Romanian corpus negative connotations of money occur more often. The second headword we searched for cash and its Romanian equivalent yields more hits in the English corpus in comparison with the Romanian one.</a:t>
            </a:r>
            <a:endParaRPr lang="ro-RO" dirty="0"/>
          </a:p>
        </p:txBody>
      </p:sp>
    </p:spTree>
    <p:extLst>
      <p:ext uri="{BB962C8B-B14F-4D97-AF65-F5344CB8AC3E}">
        <p14:creationId xmlns:p14="http://schemas.microsoft.com/office/powerpoint/2010/main" val="2507597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D89231E-489D-4F21-BF8D-85EDA505DAFA}"/>
              </a:ext>
            </a:extLst>
          </p:cNvPr>
          <p:cNvSpPr>
            <a:spLocks noGrp="1"/>
          </p:cNvSpPr>
          <p:nvPr>
            <p:ph type="title"/>
          </p:nvPr>
        </p:nvSpPr>
        <p:spPr/>
        <p:txBody>
          <a:bodyPr/>
          <a:lstStyle/>
          <a:p>
            <a:r>
              <a:rPr lang="ro-RO" dirty="0" err="1"/>
              <a:t>References</a:t>
            </a:r>
            <a:endParaRPr lang="ro-RO" dirty="0"/>
          </a:p>
        </p:txBody>
      </p:sp>
      <p:sp>
        <p:nvSpPr>
          <p:cNvPr id="3" name="Substituent conținut 2">
            <a:extLst>
              <a:ext uri="{FF2B5EF4-FFF2-40B4-BE49-F238E27FC236}">
                <a16:creationId xmlns:a16="http://schemas.microsoft.com/office/drawing/2014/main" id="{B5118A2A-756A-4D13-AA0E-5E8C9D14FE4B}"/>
              </a:ext>
            </a:extLst>
          </p:cNvPr>
          <p:cNvSpPr>
            <a:spLocks noGrp="1"/>
          </p:cNvSpPr>
          <p:nvPr>
            <p:ph idx="1"/>
          </p:nvPr>
        </p:nvSpPr>
        <p:spPr/>
        <p:txBody>
          <a:bodyPr>
            <a:normAutofit fontScale="70000" lnSpcReduction="20000"/>
          </a:bodyPr>
          <a:lstStyle/>
          <a:p>
            <a:pPr marL="0" indent="0">
              <a:buNone/>
            </a:pPr>
            <a:r>
              <a:rPr lang="en-IN" b="1" dirty="0"/>
              <a:t> </a:t>
            </a:r>
            <a:endParaRPr lang="ro-RO" dirty="0"/>
          </a:p>
          <a:p>
            <a:r>
              <a:rPr lang="en-GB" dirty="0"/>
              <a:t>Cameron, L., &amp; Low, G. (Eds.). (1999).</a:t>
            </a:r>
            <a:r>
              <a:rPr lang="en-GB" i="1" dirty="0"/>
              <a:t> Researching and applying metaphors</a:t>
            </a:r>
            <a:r>
              <a:rPr lang="en-GB" dirty="0"/>
              <a:t>. Cambridge: Cambridge University Press.</a:t>
            </a:r>
            <a:endParaRPr lang="ro-RO" dirty="0"/>
          </a:p>
          <a:p>
            <a:r>
              <a:rPr lang="en-GB" dirty="0" err="1"/>
              <a:t>Charteris</a:t>
            </a:r>
            <a:r>
              <a:rPr lang="en-GB" dirty="0"/>
              <a:t>-Black, J. (2004). </a:t>
            </a:r>
            <a:r>
              <a:rPr lang="en-GB" i="1" dirty="0"/>
              <a:t>Corpus approaches to critical metaphor analysis</a:t>
            </a:r>
            <a:r>
              <a:rPr lang="en-GB" dirty="0"/>
              <a:t>. Basingstoke: Palgrave-MacMillan.</a:t>
            </a:r>
            <a:endParaRPr lang="ro-RO" dirty="0"/>
          </a:p>
          <a:p>
            <a:r>
              <a:rPr lang="en-GB" dirty="0" err="1"/>
              <a:t>Deignan</a:t>
            </a:r>
            <a:r>
              <a:rPr lang="en-GB" dirty="0"/>
              <a:t>, A. (2008). Corpus linguistics and metaphor. In R.W. Gibbs (Ed.), </a:t>
            </a:r>
            <a:r>
              <a:rPr lang="en-GB" i="1" dirty="0"/>
              <a:t>The Cambridge handbook of metaphor and thought </a:t>
            </a:r>
            <a:r>
              <a:rPr lang="en-GB" dirty="0"/>
              <a:t>(pp. 280-294). Cambridge: Cambridge University Press. </a:t>
            </a:r>
            <a:endParaRPr lang="ro-RO" dirty="0"/>
          </a:p>
          <a:p>
            <a:r>
              <a:rPr lang="en-GB" dirty="0"/>
              <a:t>Fuertes-Olivera, P.A., &amp; Velasco-Sacristan, M. (2012). Translation metaphor in business/ economics dictionary articles: what the theory says and what the lexicographers should do. In H. Herrera-Soler &amp; M. White (Eds.),</a:t>
            </a:r>
            <a:r>
              <a:rPr lang="en-GB" i="1" dirty="0"/>
              <a:t> Metaphors and mills. Figurative language in business and economics</a:t>
            </a:r>
            <a:r>
              <a:rPr lang="en-GB" dirty="0"/>
              <a:t> (pp. 155-173). Berlin: De </a:t>
            </a:r>
            <a:r>
              <a:rPr lang="en-GB" dirty="0" err="1"/>
              <a:t>Gruyter</a:t>
            </a:r>
            <a:r>
              <a:rPr lang="en-GB" dirty="0"/>
              <a:t> Mouton.</a:t>
            </a:r>
            <a:endParaRPr lang="ro-RO" dirty="0"/>
          </a:p>
          <a:p>
            <a:r>
              <a:rPr lang="en-GB" dirty="0"/>
              <a:t>Gibbs, W.R. (2008). </a:t>
            </a:r>
            <a:r>
              <a:rPr lang="en-GB" i="1" dirty="0"/>
              <a:t>The Cambridge handbook of metaphor and thought</a:t>
            </a:r>
            <a:r>
              <a:rPr lang="en-GB" dirty="0"/>
              <a:t>. Cambridge: Cambridge University Press.</a:t>
            </a:r>
            <a:endParaRPr lang="ro-RO" dirty="0"/>
          </a:p>
          <a:p>
            <a:r>
              <a:rPr lang="en-GB" dirty="0" err="1"/>
              <a:t>Goatly</a:t>
            </a:r>
            <a:r>
              <a:rPr lang="en-GB" dirty="0"/>
              <a:t>, A. (1998). </a:t>
            </a:r>
            <a:r>
              <a:rPr lang="en-GB" i="1" dirty="0"/>
              <a:t>The language of metaphors</a:t>
            </a:r>
            <a:r>
              <a:rPr lang="en-GB" dirty="0"/>
              <a:t>. London and New York: Routledge.</a:t>
            </a:r>
            <a:endParaRPr lang="ro-RO" dirty="0"/>
          </a:p>
          <a:p>
            <a:endParaRPr lang="ro-RO" dirty="0"/>
          </a:p>
        </p:txBody>
      </p:sp>
    </p:spTree>
    <p:extLst>
      <p:ext uri="{BB962C8B-B14F-4D97-AF65-F5344CB8AC3E}">
        <p14:creationId xmlns:p14="http://schemas.microsoft.com/office/powerpoint/2010/main" val="338207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53286FE-FAEA-417F-985F-D7236867AB94}"/>
              </a:ext>
            </a:extLst>
          </p:cNvPr>
          <p:cNvSpPr>
            <a:spLocks noGrp="1"/>
          </p:cNvSpPr>
          <p:nvPr>
            <p:ph type="title"/>
          </p:nvPr>
        </p:nvSpPr>
        <p:spPr/>
        <p:txBody>
          <a:bodyPr/>
          <a:lstStyle/>
          <a:p>
            <a:r>
              <a:rPr lang="ro-RO" dirty="0" err="1"/>
              <a:t>References</a:t>
            </a:r>
            <a:endParaRPr lang="ro-RO" dirty="0"/>
          </a:p>
        </p:txBody>
      </p:sp>
      <p:sp>
        <p:nvSpPr>
          <p:cNvPr id="3" name="Substituent conținut 2">
            <a:extLst>
              <a:ext uri="{FF2B5EF4-FFF2-40B4-BE49-F238E27FC236}">
                <a16:creationId xmlns:a16="http://schemas.microsoft.com/office/drawing/2014/main" id="{1877C6B8-0317-49B8-80D5-5F768DA59393}"/>
              </a:ext>
            </a:extLst>
          </p:cNvPr>
          <p:cNvSpPr>
            <a:spLocks noGrp="1"/>
          </p:cNvSpPr>
          <p:nvPr>
            <p:ph idx="1"/>
          </p:nvPr>
        </p:nvSpPr>
        <p:spPr/>
        <p:txBody>
          <a:bodyPr>
            <a:normAutofit fontScale="70000" lnSpcReduction="20000"/>
          </a:bodyPr>
          <a:lstStyle/>
          <a:p>
            <a:r>
              <a:rPr lang="en-GB" dirty="0"/>
              <a:t>Herrera-Soler, H., &amp; White, M. (Eds.). (2012). </a:t>
            </a:r>
            <a:r>
              <a:rPr lang="en-GB" i="1" dirty="0"/>
              <a:t>Metaphors and mills. Figurative language in business and economics</a:t>
            </a:r>
            <a:r>
              <a:rPr lang="en-GB" dirty="0"/>
              <a:t>. Berlin: De </a:t>
            </a:r>
            <a:r>
              <a:rPr lang="en-GB" dirty="0" err="1"/>
              <a:t>Gruyter</a:t>
            </a:r>
            <a:r>
              <a:rPr lang="en-GB" dirty="0"/>
              <a:t> Mouton.</a:t>
            </a:r>
            <a:endParaRPr lang="ro-RO" dirty="0"/>
          </a:p>
          <a:p>
            <a:r>
              <a:rPr lang="en-GB" dirty="0"/>
              <a:t>Herteg, C. (2015, October). </a:t>
            </a:r>
            <a:r>
              <a:rPr lang="en-GB" i="1" dirty="0"/>
              <a:t>Money and money-related metaphors in business English</a:t>
            </a:r>
            <a:r>
              <a:rPr lang="en-GB" dirty="0"/>
              <a:t>. Paper presented at the International Conference 5</a:t>
            </a:r>
            <a:r>
              <a:rPr lang="en-GB" baseline="30000" dirty="0"/>
              <a:t>th</a:t>
            </a:r>
            <a:r>
              <a:rPr lang="en-GB" dirty="0"/>
              <a:t> World Conference on Learning, Teaching and Educational Leadership, WCLTA 2015, Paris. Retrieved from </a:t>
            </a:r>
            <a:r>
              <a:rPr lang="en-IN" u="sng" dirty="0">
                <a:hlinkClick r:id="rId2"/>
              </a:rPr>
              <a:t>www.wclta.org</a:t>
            </a:r>
            <a:r>
              <a:rPr lang="en-IN" dirty="0"/>
              <a:t>.</a:t>
            </a:r>
            <a:endParaRPr lang="ro-RO" dirty="0"/>
          </a:p>
          <a:p>
            <a:r>
              <a:rPr lang="en-IN" dirty="0"/>
              <a:t>Herteg, C., Popescu, T., &amp; Iordachescu, G-D. (2015, November). </a:t>
            </a:r>
            <a:r>
              <a:rPr lang="en-IN" i="1" dirty="0"/>
              <a:t>Economic metaphors in business English</a:t>
            </a:r>
            <a:r>
              <a:rPr lang="en-IN" dirty="0"/>
              <a:t>. </a:t>
            </a:r>
            <a:r>
              <a:rPr lang="en-GB" dirty="0"/>
              <a:t>Paper presented at the International Conference 3</a:t>
            </a:r>
            <a:r>
              <a:rPr lang="en-GB" baseline="30000" dirty="0"/>
              <a:t>rd</a:t>
            </a:r>
            <a:r>
              <a:rPr lang="en-GB" dirty="0"/>
              <a:t> Global Conference on Linguistics and Foreign Language Teaching, LINELT 2015, Istanbul. Retrieved from </a:t>
            </a:r>
            <a:r>
              <a:rPr lang="en-GB" dirty="0">
                <a:hlinkClick r:id="rId3"/>
              </a:rPr>
              <a:t>www.linelt.org</a:t>
            </a:r>
            <a:r>
              <a:rPr lang="en-GB" dirty="0"/>
              <a:t>.</a:t>
            </a:r>
            <a:endParaRPr lang="ro-RO" dirty="0"/>
          </a:p>
          <a:p>
            <a:r>
              <a:rPr lang="en-GB" dirty="0"/>
              <a:t>Herteg, C. </a:t>
            </a:r>
            <a:r>
              <a:rPr lang="en-IN" dirty="0"/>
              <a:t>(2015, in print). Corpus-based approach to money metaphors in business English. In T. Popescu &amp; G.-D. Iordachescu (Eds.), </a:t>
            </a:r>
            <a:r>
              <a:rPr lang="en-IN" i="1" dirty="0"/>
              <a:t>Universal and variants of English and Romanian business metaphors. A corpus-based conceptual mapping of contemporary journalese from a pedagogical approach. Proceedings of Project kick-off meeting</a:t>
            </a:r>
            <a:r>
              <a:rPr lang="en-IN" dirty="0"/>
              <a:t>. </a:t>
            </a:r>
            <a:r>
              <a:rPr lang="en-IN" dirty="0" err="1"/>
              <a:t>Bucureşti</a:t>
            </a:r>
            <a:r>
              <a:rPr lang="en-IN" dirty="0"/>
              <a:t>: </a:t>
            </a:r>
            <a:r>
              <a:rPr lang="en-IN" dirty="0" err="1"/>
              <a:t>Editura</a:t>
            </a:r>
            <a:r>
              <a:rPr lang="en-IN" dirty="0"/>
              <a:t> </a:t>
            </a:r>
            <a:r>
              <a:rPr lang="en-IN" dirty="0" err="1"/>
              <a:t>Didactică</a:t>
            </a:r>
            <a:r>
              <a:rPr lang="en-IN" dirty="0"/>
              <a:t> </a:t>
            </a:r>
            <a:r>
              <a:rPr lang="en-IN" dirty="0" err="1"/>
              <a:t>şi</a:t>
            </a:r>
            <a:r>
              <a:rPr lang="en-IN" dirty="0"/>
              <a:t> </a:t>
            </a:r>
            <a:r>
              <a:rPr lang="en-IN" dirty="0" err="1"/>
              <a:t>pedagogică</a:t>
            </a:r>
            <a:r>
              <a:rPr lang="en-IN" dirty="0"/>
              <a:t>. </a:t>
            </a:r>
            <a:endParaRPr lang="ro-RO" dirty="0"/>
          </a:p>
          <a:p>
            <a:r>
              <a:rPr lang="en-GB" dirty="0"/>
              <a:t>Koller, V. (2006). Of critical importance: Using electronic text corpora to study metaphor in business media discourse. In A. </a:t>
            </a:r>
            <a:r>
              <a:rPr lang="en-GB" dirty="0" err="1"/>
              <a:t>Stefanowitsch</a:t>
            </a:r>
            <a:r>
              <a:rPr lang="en-GB" dirty="0"/>
              <a:t> &amp; S. Th. </a:t>
            </a:r>
            <a:r>
              <a:rPr lang="en-GB" dirty="0" err="1"/>
              <a:t>Gries</a:t>
            </a:r>
            <a:r>
              <a:rPr lang="en-GB" dirty="0"/>
              <a:t> (Eds.), </a:t>
            </a:r>
            <a:r>
              <a:rPr lang="en-GB" i="1" dirty="0"/>
              <a:t>Corpus-based approach to metaphor and metonymy</a:t>
            </a:r>
            <a:r>
              <a:rPr lang="en-GB" dirty="0"/>
              <a:t> (pp.237-266).  Berlin/ New York: Mouton de </a:t>
            </a:r>
            <a:r>
              <a:rPr lang="en-GB" dirty="0" err="1"/>
              <a:t>Gruyter</a:t>
            </a:r>
            <a:r>
              <a:rPr lang="en-GB" dirty="0"/>
              <a:t>.</a:t>
            </a:r>
            <a:endParaRPr lang="ro-RO" dirty="0"/>
          </a:p>
          <a:p>
            <a:endParaRPr lang="ro-RO" dirty="0"/>
          </a:p>
        </p:txBody>
      </p:sp>
    </p:spTree>
    <p:extLst>
      <p:ext uri="{BB962C8B-B14F-4D97-AF65-F5344CB8AC3E}">
        <p14:creationId xmlns:p14="http://schemas.microsoft.com/office/powerpoint/2010/main" val="273641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130081F-B10E-4088-AEED-D9473E6615A4}"/>
              </a:ext>
            </a:extLst>
          </p:cNvPr>
          <p:cNvSpPr>
            <a:spLocks noGrp="1"/>
          </p:cNvSpPr>
          <p:nvPr>
            <p:ph type="title"/>
          </p:nvPr>
        </p:nvSpPr>
        <p:spPr/>
        <p:txBody>
          <a:bodyPr/>
          <a:lstStyle/>
          <a:p>
            <a:r>
              <a:rPr lang="ro-RO" dirty="0"/>
              <a:t>1. </a:t>
            </a:r>
            <a:r>
              <a:rPr lang="ro-RO" dirty="0" err="1"/>
              <a:t>Introduction</a:t>
            </a:r>
            <a:endParaRPr lang="ro-RO" dirty="0"/>
          </a:p>
        </p:txBody>
      </p:sp>
      <p:sp>
        <p:nvSpPr>
          <p:cNvPr id="3" name="Substituent conținut 2">
            <a:extLst>
              <a:ext uri="{FF2B5EF4-FFF2-40B4-BE49-F238E27FC236}">
                <a16:creationId xmlns:a16="http://schemas.microsoft.com/office/drawing/2014/main" id="{C071B47E-1650-48A8-9938-D0B45ECD80CA}"/>
              </a:ext>
            </a:extLst>
          </p:cNvPr>
          <p:cNvSpPr>
            <a:spLocks noGrp="1"/>
          </p:cNvSpPr>
          <p:nvPr>
            <p:ph idx="1"/>
          </p:nvPr>
        </p:nvSpPr>
        <p:spPr/>
        <p:txBody>
          <a:bodyPr/>
          <a:lstStyle/>
          <a:p>
            <a:pPr marL="0" indent="0" algn="just">
              <a:buNone/>
            </a:pPr>
            <a:r>
              <a:rPr lang="en-IN" dirty="0"/>
              <a:t>The study of metaphors is approached from two perspectives: </a:t>
            </a:r>
            <a:endParaRPr lang="ro-RO" dirty="0"/>
          </a:p>
          <a:p>
            <a:pPr marL="514350" indent="-514350" algn="just">
              <a:buAutoNum type="arabicPeriod"/>
            </a:pPr>
            <a:r>
              <a:rPr lang="en-IN" dirty="0"/>
              <a:t>the traditional view and </a:t>
            </a:r>
            <a:endParaRPr lang="ro-RO" dirty="0"/>
          </a:p>
          <a:p>
            <a:pPr marL="514350" indent="-514350" algn="just">
              <a:buAutoNum type="arabicPeriod"/>
            </a:pPr>
            <a:r>
              <a:rPr lang="en-IN" dirty="0"/>
              <a:t>the cognitive linguistic one </a:t>
            </a:r>
            <a:endParaRPr lang="ro-RO" dirty="0"/>
          </a:p>
          <a:p>
            <a:pPr marL="0" indent="0" algn="just">
              <a:buNone/>
            </a:pPr>
            <a:r>
              <a:rPr lang="en-IN" dirty="0"/>
              <a:t>The difference between these two perspectives lies in the fact that in the traditional view one word is used instead of another, while in cognitive linguistic view one conceptual domain is used instead of another. In traditional view metaphors are seen as linguistic devices used with the purpose of adorning language. (</a:t>
            </a:r>
            <a:r>
              <a:rPr lang="en-IN" dirty="0" err="1"/>
              <a:t>Kövecses</a:t>
            </a:r>
            <a:r>
              <a:rPr lang="en-IN" dirty="0"/>
              <a:t>, 2010</a:t>
            </a:r>
            <a:r>
              <a:rPr lang="en-GB" dirty="0"/>
              <a:t> </a:t>
            </a:r>
            <a:r>
              <a:rPr lang="en-IN" dirty="0"/>
              <a:t>).</a:t>
            </a:r>
            <a:r>
              <a:rPr lang="ro-RO" dirty="0">
                <a:effectLst/>
              </a:rPr>
              <a:t> </a:t>
            </a:r>
            <a:r>
              <a:rPr lang="en-GB" dirty="0"/>
              <a:t> </a:t>
            </a:r>
            <a:endParaRPr lang="ro-RO" dirty="0"/>
          </a:p>
          <a:p>
            <a:endParaRPr lang="ro-RO" dirty="0"/>
          </a:p>
        </p:txBody>
      </p:sp>
    </p:spTree>
    <p:extLst>
      <p:ext uri="{BB962C8B-B14F-4D97-AF65-F5344CB8AC3E}">
        <p14:creationId xmlns:p14="http://schemas.microsoft.com/office/powerpoint/2010/main" val="3030693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C6DEC859-EE4E-406F-97DA-15EA4CD448DB}"/>
              </a:ext>
            </a:extLst>
          </p:cNvPr>
          <p:cNvSpPr>
            <a:spLocks noGrp="1"/>
          </p:cNvSpPr>
          <p:nvPr>
            <p:ph type="title"/>
          </p:nvPr>
        </p:nvSpPr>
        <p:spPr/>
        <p:txBody>
          <a:bodyPr/>
          <a:lstStyle/>
          <a:p>
            <a:r>
              <a:rPr lang="ro-RO" dirty="0"/>
              <a:t>2. </a:t>
            </a:r>
            <a:r>
              <a:rPr lang="ro-RO" dirty="0" err="1"/>
              <a:t>Literature</a:t>
            </a:r>
            <a:r>
              <a:rPr lang="ro-RO" dirty="0"/>
              <a:t> </a:t>
            </a:r>
            <a:r>
              <a:rPr lang="ro-RO" dirty="0" err="1"/>
              <a:t>review</a:t>
            </a:r>
            <a:endParaRPr lang="ro-RO" dirty="0"/>
          </a:p>
        </p:txBody>
      </p:sp>
      <p:sp>
        <p:nvSpPr>
          <p:cNvPr id="3" name="Substituent conținut 2">
            <a:extLst>
              <a:ext uri="{FF2B5EF4-FFF2-40B4-BE49-F238E27FC236}">
                <a16:creationId xmlns:a16="http://schemas.microsoft.com/office/drawing/2014/main" id="{17C734EA-1B83-489C-8E25-AF8C49970737}"/>
              </a:ext>
            </a:extLst>
          </p:cNvPr>
          <p:cNvSpPr>
            <a:spLocks noGrp="1"/>
          </p:cNvSpPr>
          <p:nvPr>
            <p:ph idx="1"/>
          </p:nvPr>
        </p:nvSpPr>
        <p:spPr/>
        <p:txBody>
          <a:bodyPr/>
          <a:lstStyle/>
          <a:p>
            <a:pPr marL="0" indent="0" algn="just">
              <a:buNone/>
            </a:pPr>
            <a:r>
              <a:rPr lang="en-IN" dirty="0"/>
              <a:t>Money metaphors have aroused </a:t>
            </a:r>
            <a:r>
              <a:rPr lang="en-IN" dirty="0" err="1"/>
              <a:t>linguists`interest</a:t>
            </a:r>
            <a:r>
              <a:rPr lang="en-IN" dirty="0"/>
              <a:t>. A comprehensive study of money approached from a diachronic perspective was conducted by Tejada Caller and Guerra (2012</a:t>
            </a:r>
            <a:r>
              <a:rPr lang="en-GB" dirty="0"/>
              <a:t> </a:t>
            </a:r>
            <a:r>
              <a:rPr lang="en-IN" dirty="0"/>
              <a:t>), it analyses the way money was perceived in classical Greek period 8th century BC- 6th century BC</a:t>
            </a:r>
            <a:r>
              <a:rPr lang="ro-RO" dirty="0"/>
              <a:t>.</a:t>
            </a:r>
            <a:r>
              <a:rPr lang="en-IN" dirty="0"/>
              <a:t> Mouton</a:t>
            </a:r>
            <a:r>
              <a:rPr lang="en-GB" dirty="0"/>
              <a:t>  </a:t>
            </a:r>
            <a:r>
              <a:rPr lang="en-IN" dirty="0"/>
              <a:t>(2012) also draws on the historical perspective in the study of money metaphors. In the sub-chapter </a:t>
            </a:r>
            <a:r>
              <a:rPr lang="en-IN" i="1" dirty="0"/>
              <a:t>Medieval conceptions of money</a:t>
            </a:r>
            <a:r>
              <a:rPr lang="en-IN" dirty="0"/>
              <a:t>, the author identifies a series of mappings money and blood in order to show how specific economic organs fit into the social body. In his opinion metaphors underlying economic reasoning should be seen as flexible and dynamic processes rather than fixed static systems. </a:t>
            </a:r>
            <a:r>
              <a:rPr lang="en-GB" dirty="0"/>
              <a:t> Mentioned in References </a:t>
            </a:r>
            <a:r>
              <a:rPr lang="en-GB" dirty="0" err="1"/>
              <a:t>acc</a:t>
            </a:r>
            <a:r>
              <a:rPr lang="en-GB" dirty="0"/>
              <a:t> to APA</a:t>
            </a:r>
            <a:endParaRPr lang="ro-RO" dirty="0"/>
          </a:p>
          <a:p>
            <a:pPr marL="0" indent="0" algn="just">
              <a:buNone/>
            </a:pPr>
            <a:endParaRPr lang="ro-RO" dirty="0"/>
          </a:p>
        </p:txBody>
      </p:sp>
    </p:spTree>
    <p:extLst>
      <p:ext uri="{BB962C8B-B14F-4D97-AF65-F5344CB8AC3E}">
        <p14:creationId xmlns:p14="http://schemas.microsoft.com/office/powerpoint/2010/main" val="2988553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4A8D38CD-6E18-45F0-91CA-3554394AB529}"/>
              </a:ext>
            </a:extLst>
          </p:cNvPr>
          <p:cNvSpPr>
            <a:spLocks noGrp="1"/>
          </p:cNvSpPr>
          <p:nvPr>
            <p:ph type="title"/>
          </p:nvPr>
        </p:nvSpPr>
        <p:spPr/>
        <p:txBody>
          <a:bodyPr/>
          <a:lstStyle/>
          <a:p>
            <a:r>
              <a:rPr lang="ro-RO" dirty="0" err="1"/>
              <a:t>Literature</a:t>
            </a:r>
            <a:r>
              <a:rPr lang="ro-RO" dirty="0"/>
              <a:t> </a:t>
            </a:r>
            <a:r>
              <a:rPr lang="ro-RO" dirty="0" err="1"/>
              <a:t>review</a:t>
            </a:r>
            <a:endParaRPr lang="ro-RO" dirty="0"/>
          </a:p>
        </p:txBody>
      </p:sp>
      <p:sp>
        <p:nvSpPr>
          <p:cNvPr id="3" name="Substituent conținut 2">
            <a:extLst>
              <a:ext uri="{FF2B5EF4-FFF2-40B4-BE49-F238E27FC236}">
                <a16:creationId xmlns:a16="http://schemas.microsoft.com/office/drawing/2014/main" id="{C020CE43-B974-4AFA-9603-242EBDE31E15}"/>
              </a:ext>
            </a:extLst>
          </p:cNvPr>
          <p:cNvSpPr>
            <a:spLocks noGrp="1"/>
          </p:cNvSpPr>
          <p:nvPr>
            <p:ph idx="1"/>
          </p:nvPr>
        </p:nvSpPr>
        <p:spPr/>
        <p:txBody>
          <a:bodyPr>
            <a:normAutofit/>
          </a:bodyPr>
          <a:lstStyle/>
          <a:p>
            <a:pPr marL="0" indent="0" algn="just">
              <a:buNone/>
            </a:pPr>
            <a:r>
              <a:rPr lang="en-IN" dirty="0"/>
              <a:t>In her study </a:t>
            </a:r>
            <a:r>
              <a:rPr lang="en-IN" i="1" dirty="0"/>
              <a:t>Towards a better understanding of metaphorical networks in the language of economics: The importance of theory-constitutive metaphors</a:t>
            </a:r>
            <a:r>
              <a:rPr lang="en-IN" dirty="0"/>
              <a:t>, </a:t>
            </a:r>
            <a:r>
              <a:rPr lang="en-IN" dirty="0" err="1"/>
              <a:t>Resche</a:t>
            </a:r>
            <a:r>
              <a:rPr lang="en-IN" dirty="0"/>
              <a:t> (2012) dwells on economic and business metaphors. She believes that liquid metaphors are fully exploited when dealing with money. </a:t>
            </a:r>
            <a:r>
              <a:rPr lang="en-IN" dirty="0" err="1"/>
              <a:t>Resche</a:t>
            </a:r>
            <a:r>
              <a:rPr lang="en-GB" dirty="0"/>
              <a:t> </a:t>
            </a:r>
            <a:r>
              <a:rPr lang="en-IN" dirty="0"/>
              <a:t>(2012) identifies and analyses the metaphorical networks of the European monetary union before the Euro was born as a marriage, a journey, a club, a construction, religion, a guest, transport, a building. All these metaphorical branches share a common denominator: personification. </a:t>
            </a:r>
            <a:endParaRPr lang="ro-RO" dirty="0"/>
          </a:p>
          <a:p>
            <a:endParaRPr lang="ro-RO" dirty="0"/>
          </a:p>
        </p:txBody>
      </p:sp>
    </p:spTree>
    <p:extLst>
      <p:ext uri="{BB962C8B-B14F-4D97-AF65-F5344CB8AC3E}">
        <p14:creationId xmlns:p14="http://schemas.microsoft.com/office/powerpoint/2010/main" val="2070907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05EC00C-19E5-4D57-9413-00A306A82638}"/>
              </a:ext>
            </a:extLst>
          </p:cNvPr>
          <p:cNvSpPr>
            <a:spLocks noGrp="1"/>
          </p:cNvSpPr>
          <p:nvPr>
            <p:ph type="title"/>
          </p:nvPr>
        </p:nvSpPr>
        <p:spPr/>
        <p:txBody>
          <a:bodyPr/>
          <a:lstStyle/>
          <a:p>
            <a:r>
              <a:rPr lang="ro-RO" dirty="0"/>
              <a:t>3. </a:t>
            </a:r>
            <a:r>
              <a:rPr lang="ro-RO" dirty="0" err="1"/>
              <a:t>Research</a:t>
            </a:r>
            <a:r>
              <a:rPr lang="ro-RO" dirty="0"/>
              <a:t> </a:t>
            </a:r>
            <a:r>
              <a:rPr lang="ro-RO" dirty="0" err="1"/>
              <a:t>methodology</a:t>
            </a:r>
            <a:endParaRPr lang="ro-RO" dirty="0"/>
          </a:p>
        </p:txBody>
      </p:sp>
      <p:sp>
        <p:nvSpPr>
          <p:cNvPr id="3" name="Substituent conținut 2">
            <a:extLst>
              <a:ext uri="{FF2B5EF4-FFF2-40B4-BE49-F238E27FC236}">
                <a16:creationId xmlns:a16="http://schemas.microsoft.com/office/drawing/2014/main" id="{58CD530D-2FFE-45DC-B57E-393F11F8257F}"/>
              </a:ext>
            </a:extLst>
          </p:cNvPr>
          <p:cNvSpPr>
            <a:spLocks noGrp="1"/>
          </p:cNvSpPr>
          <p:nvPr>
            <p:ph idx="1"/>
          </p:nvPr>
        </p:nvSpPr>
        <p:spPr/>
        <p:txBody>
          <a:bodyPr/>
          <a:lstStyle/>
          <a:p>
            <a:pPr marL="0" indent="0" algn="just">
              <a:buNone/>
            </a:pPr>
            <a:r>
              <a:rPr lang="en-IN" dirty="0"/>
              <a:t>Conceptual metaphors can be explored either by resorting to the lexical approach, advocated by </a:t>
            </a:r>
            <a:r>
              <a:rPr lang="en-IN" dirty="0" err="1"/>
              <a:t>Zoltán</a:t>
            </a:r>
            <a:r>
              <a:rPr lang="en-IN" dirty="0"/>
              <a:t> </a:t>
            </a:r>
            <a:r>
              <a:rPr lang="en-IN" dirty="0" err="1"/>
              <a:t>Kövecses</a:t>
            </a:r>
            <a:r>
              <a:rPr lang="en-IN" dirty="0"/>
              <a:t> or by relying on corpus. The methodology we resort to is corpus-based, as we start from the assumption that nowadays almost every attempt to study business metaphors is approached from a corpus perspective. Corpora represent efficient tools in discovering and revealing linguistic metaphors, they can facilitate both synchronic and diachronic study of metaphors. </a:t>
            </a:r>
            <a:endParaRPr lang="ro-RO" dirty="0"/>
          </a:p>
        </p:txBody>
      </p:sp>
    </p:spTree>
    <p:extLst>
      <p:ext uri="{BB962C8B-B14F-4D97-AF65-F5344CB8AC3E}">
        <p14:creationId xmlns:p14="http://schemas.microsoft.com/office/powerpoint/2010/main" val="50065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AD8A61A-7EE5-48F8-A504-9B68C1DB8B60}"/>
              </a:ext>
            </a:extLst>
          </p:cNvPr>
          <p:cNvSpPr>
            <a:spLocks noGrp="1"/>
          </p:cNvSpPr>
          <p:nvPr>
            <p:ph type="title"/>
          </p:nvPr>
        </p:nvSpPr>
        <p:spPr/>
        <p:txBody>
          <a:bodyPr/>
          <a:lstStyle/>
          <a:p>
            <a:r>
              <a:rPr lang="ro-RO" dirty="0" err="1"/>
              <a:t>Research</a:t>
            </a:r>
            <a:r>
              <a:rPr lang="ro-RO" dirty="0"/>
              <a:t> </a:t>
            </a:r>
            <a:r>
              <a:rPr lang="ro-RO" dirty="0" err="1"/>
              <a:t>methodology</a:t>
            </a:r>
            <a:endParaRPr lang="ro-RO" dirty="0"/>
          </a:p>
        </p:txBody>
      </p:sp>
      <p:sp>
        <p:nvSpPr>
          <p:cNvPr id="3" name="Substituent conținut 2">
            <a:extLst>
              <a:ext uri="{FF2B5EF4-FFF2-40B4-BE49-F238E27FC236}">
                <a16:creationId xmlns:a16="http://schemas.microsoft.com/office/drawing/2014/main" id="{01919770-0CF0-44ED-A99B-4A0BBAD67A61}"/>
              </a:ext>
            </a:extLst>
          </p:cNvPr>
          <p:cNvSpPr>
            <a:spLocks noGrp="1"/>
          </p:cNvSpPr>
          <p:nvPr>
            <p:ph idx="1"/>
          </p:nvPr>
        </p:nvSpPr>
        <p:spPr/>
        <p:txBody>
          <a:bodyPr/>
          <a:lstStyle/>
          <a:p>
            <a:pPr marL="0" indent="0" algn="just">
              <a:buNone/>
            </a:pPr>
            <a:r>
              <a:rPr lang="en-IN" dirty="0"/>
              <a:t>Arguments for resorting to corpora include: they enable researchers to conduct quantitative analysis of conceptual metaphors, they draw on the frequency of conceptual metaphors within a type of text or discourse, they open new avenues in the study of conceptual metaphors. </a:t>
            </a:r>
            <a:endParaRPr lang="ro-RO" dirty="0"/>
          </a:p>
        </p:txBody>
      </p:sp>
    </p:spTree>
    <p:extLst>
      <p:ext uri="{BB962C8B-B14F-4D97-AF65-F5344CB8AC3E}">
        <p14:creationId xmlns:p14="http://schemas.microsoft.com/office/powerpoint/2010/main" val="2530386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599CAF67-8D93-4384-8962-AD43CCA97558}"/>
              </a:ext>
            </a:extLst>
          </p:cNvPr>
          <p:cNvSpPr>
            <a:spLocks noGrp="1"/>
          </p:cNvSpPr>
          <p:nvPr>
            <p:ph type="title"/>
          </p:nvPr>
        </p:nvSpPr>
        <p:spPr/>
        <p:txBody>
          <a:bodyPr/>
          <a:lstStyle/>
          <a:p>
            <a:r>
              <a:rPr lang="ro-RO" dirty="0" err="1"/>
              <a:t>Research</a:t>
            </a:r>
            <a:r>
              <a:rPr lang="ro-RO" dirty="0"/>
              <a:t> </a:t>
            </a:r>
            <a:r>
              <a:rPr lang="ro-RO" dirty="0" err="1"/>
              <a:t>methodology</a:t>
            </a:r>
            <a:endParaRPr lang="ro-RO" dirty="0"/>
          </a:p>
        </p:txBody>
      </p:sp>
      <p:sp>
        <p:nvSpPr>
          <p:cNvPr id="3" name="Substituent conținut 2">
            <a:extLst>
              <a:ext uri="{FF2B5EF4-FFF2-40B4-BE49-F238E27FC236}">
                <a16:creationId xmlns:a16="http://schemas.microsoft.com/office/drawing/2014/main" id="{1C7AC6E6-0423-4C4C-9504-7ABADBF55C3C}"/>
              </a:ext>
            </a:extLst>
          </p:cNvPr>
          <p:cNvSpPr>
            <a:spLocks noGrp="1"/>
          </p:cNvSpPr>
          <p:nvPr>
            <p:ph idx="1"/>
          </p:nvPr>
        </p:nvSpPr>
        <p:spPr/>
        <p:txBody>
          <a:bodyPr/>
          <a:lstStyle/>
          <a:p>
            <a:pPr marL="0" indent="0" algn="just">
              <a:buNone/>
            </a:pPr>
            <a:r>
              <a:rPr lang="en-IN" dirty="0"/>
              <a:t>For conducting a corpus-based analysis the researcher has to compile a corpus, establish the </a:t>
            </a:r>
            <a:r>
              <a:rPr lang="en-IN" dirty="0" err="1"/>
              <a:t>concordancing</a:t>
            </a:r>
            <a:r>
              <a:rPr lang="en-IN" dirty="0"/>
              <a:t> program to be used, insert headwords in the </a:t>
            </a:r>
            <a:r>
              <a:rPr lang="en-IN" dirty="0" err="1"/>
              <a:t>concordancing</a:t>
            </a:r>
            <a:r>
              <a:rPr lang="en-IN" dirty="0"/>
              <a:t> programs, identify, interpret and </a:t>
            </a:r>
            <a:r>
              <a:rPr lang="en-IN" dirty="0" err="1"/>
              <a:t>analyze</a:t>
            </a:r>
            <a:r>
              <a:rPr lang="en-IN" dirty="0"/>
              <a:t> the findings. The population of texts comprising the corpus depends on the purpose of the analysis. This method is very efficient in analysing long texts, it also has the advantage that larger categories of data can be processed and analysed. </a:t>
            </a:r>
            <a:endParaRPr lang="ro-RO" dirty="0"/>
          </a:p>
        </p:txBody>
      </p:sp>
    </p:spTree>
    <p:extLst>
      <p:ext uri="{BB962C8B-B14F-4D97-AF65-F5344CB8AC3E}">
        <p14:creationId xmlns:p14="http://schemas.microsoft.com/office/powerpoint/2010/main" val="2607088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B0A10E0-9256-43D8-AA9C-12FC29C8590D}"/>
              </a:ext>
            </a:extLst>
          </p:cNvPr>
          <p:cNvSpPr>
            <a:spLocks noGrp="1"/>
          </p:cNvSpPr>
          <p:nvPr>
            <p:ph type="title"/>
          </p:nvPr>
        </p:nvSpPr>
        <p:spPr/>
        <p:txBody>
          <a:bodyPr/>
          <a:lstStyle/>
          <a:p>
            <a:r>
              <a:rPr lang="ro-RO" dirty="0" err="1"/>
              <a:t>Research</a:t>
            </a:r>
            <a:r>
              <a:rPr lang="ro-RO" dirty="0"/>
              <a:t> </a:t>
            </a:r>
            <a:r>
              <a:rPr lang="ro-RO" dirty="0" err="1"/>
              <a:t>methodology</a:t>
            </a:r>
            <a:endParaRPr lang="ro-RO" dirty="0"/>
          </a:p>
        </p:txBody>
      </p:sp>
      <p:sp>
        <p:nvSpPr>
          <p:cNvPr id="3" name="Substituent conținut 2">
            <a:extLst>
              <a:ext uri="{FF2B5EF4-FFF2-40B4-BE49-F238E27FC236}">
                <a16:creationId xmlns:a16="http://schemas.microsoft.com/office/drawing/2014/main" id="{B3728F9F-067C-4A73-B51D-D078C865EA4D}"/>
              </a:ext>
            </a:extLst>
          </p:cNvPr>
          <p:cNvSpPr>
            <a:spLocks noGrp="1"/>
          </p:cNvSpPr>
          <p:nvPr>
            <p:ph idx="1"/>
          </p:nvPr>
        </p:nvSpPr>
        <p:spPr/>
        <p:txBody>
          <a:bodyPr/>
          <a:lstStyle/>
          <a:p>
            <a:pPr marL="0" indent="0" algn="just">
              <a:buNone/>
            </a:pPr>
            <a:r>
              <a:rPr lang="en-IN" dirty="0"/>
              <a:t>We resorted to the following methods of extracting conceptual metaphors from the corpus:  </a:t>
            </a:r>
            <a:endParaRPr lang="ro-RO" dirty="0"/>
          </a:p>
          <a:p>
            <a:pPr algn="just"/>
            <a:r>
              <a:rPr lang="en-IN" dirty="0"/>
              <a:t>1. Manual annotation using the MIP method;</a:t>
            </a:r>
            <a:endParaRPr lang="ro-RO" dirty="0"/>
          </a:p>
          <a:p>
            <a:pPr algn="just"/>
            <a:r>
              <a:rPr lang="en-IN" dirty="0"/>
              <a:t>2. Automated annotation using the corpus-based approach. Automatic annotation was achieved in two ways: a. searching for target domain; b. searching for source domain.</a:t>
            </a:r>
            <a:endParaRPr lang="ro-RO" dirty="0"/>
          </a:p>
          <a:p>
            <a:endParaRPr lang="ro-RO" dirty="0"/>
          </a:p>
        </p:txBody>
      </p:sp>
    </p:spTree>
    <p:extLst>
      <p:ext uri="{BB962C8B-B14F-4D97-AF65-F5344CB8AC3E}">
        <p14:creationId xmlns:p14="http://schemas.microsoft.com/office/powerpoint/2010/main" val="682395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294A7940-9CBC-4F4A-BFCD-10B2EC506C65}"/>
              </a:ext>
            </a:extLst>
          </p:cNvPr>
          <p:cNvSpPr>
            <a:spLocks noGrp="1"/>
          </p:cNvSpPr>
          <p:nvPr>
            <p:ph type="title"/>
          </p:nvPr>
        </p:nvSpPr>
        <p:spPr/>
        <p:txBody>
          <a:bodyPr/>
          <a:lstStyle/>
          <a:p>
            <a:r>
              <a:rPr lang="ro-RO" dirty="0" err="1"/>
              <a:t>Findings</a:t>
            </a:r>
            <a:r>
              <a:rPr lang="ro-RO" dirty="0"/>
              <a:t> </a:t>
            </a:r>
            <a:r>
              <a:rPr lang="ro-RO" dirty="0" err="1"/>
              <a:t>and</a:t>
            </a:r>
            <a:r>
              <a:rPr lang="ro-RO" dirty="0"/>
              <a:t> </a:t>
            </a:r>
            <a:r>
              <a:rPr lang="ro-RO" dirty="0" err="1"/>
              <a:t>results</a:t>
            </a:r>
            <a:endParaRPr lang="ro-RO" dirty="0"/>
          </a:p>
        </p:txBody>
      </p:sp>
      <p:sp>
        <p:nvSpPr>
          <p:cNvPr id="3" name="Substituent conținut 2">
            <a:extLst>
              <a:ext uri="{FF2B5EF4-FFF2-40B4-BE49-F238E27FC236}">
                <a16:creationId xmlns:a16="http://schemas.microsoft.com/office/drawing/2014/main" id="{CFD156EE-A798-477C-9138-15F5A7043621}"/>
              </a:ext>
            </a:extLst>
          </p:cNvPr>
          <p:cNvSpPr>
            <a:spLocks noGrp="1"/>
          </p:cNvSpPr>
          <p:nvPr>
            <p:ph idx="1"/>
          </p:nvPr>
        </p:nvSpPr>
        <p:spPr/>
        <p:txBody>
          <a:bodyPr/>
          <a:lstStyle/>
          <a:p>
            <a:pPr marL="0" indent="0" algn="just">
              <a:buNone/>
            </a:pPr>
            <a:r>
              <a:rPr lang="en-IN" dirty="0"/>
              <a:t>The corpus-based approach enables us to draw on the frequency of headwords which may point to the existence of conceptual metaphors. In the English corpus we identified 400 hits of money, however not all the uses of money are connected with conceptual metaphors. The general idea pervading the texts comprising both corpora is that money is an important aspect of contemporary economy, it is the engine that drives a country`s economy. Money is seen as a valuable possession which must be well-managed and taken care of, the owner must avoid putting money at risk. </a:t>
            </a:r>
            <a:endParaRPr lang="ro-RO" dirty="0"/>
          </a:p>
        </p:txBody>
      </p:sp>
    </p:spTree>
    <p:extLst>
      <p:ext uri="{BB962C8B-B14F-4D97-AF65-F5344CB8AC3E}">
        <p14:creationId xmlns:p14="http://schemas.microsoft.com/office/powerpoint/2010/main" val="3689642982"/>
      </p:ext>
    </p:extLst>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1029</Words>
  <Application>Microsoft Office PowerPoint</Application>
  <PresentationFormat>Ecran lat</PresentationFormat>
  <Paragraphs>55</Paragraphs>
  <Slides>14</Slides>
  <Notes>0</Notes>
  <HiddenSlides>0</HiddenSlides>
  <MMClips>0</MMClips>
  <ScaleCrop>false</ScaleCrop>
  <HeadingPairs>
    <vt:vector size="6" baseType="variant">
      <vt:variant>
        <vt:lpstr>Fonturi utilizate</vt:lpstr>
      </vt:variant>
      <vt:variant>
        <vt:i4>3</vt:i4>
      </vt:variant>
      <vt:variant>
        <vt:lpstr>Temă</vt:lpstr>
      </vt:variant>
      <vt:variant>
        <vt:i4>1</vt:i4>
      </vt:variant>
      <vt:variant>
        <vt:lpstr>Titluri diapozitive</vt:lpstr>
      </vt:variant>
      <vt:variant>
        <vt:i4>14</vt:i4>
      </vt:variant>
    </vt:vector>
  </HeadingPairs>
  <TitlesOfParts>
    <vt:vector size="18" baseType="lpstr">
      <vt:lpstr>Arial</vt:lpstr>
      <vt:lpstr>Calibri</vt:lpstr>
      <vt:lpstr>Calibri Light</vt:lpstr>
      <vt:lpstr>Temă Office</vt:lpstr>
      <vt:lpstr>Money metaphors in English and Romanian. A Comparative Approach  </vt:lpstr>
      <vt:lpstr>1. Introduction</vt:lpstr>
      <vt:lpstr>2. Literature review</vt:lpstr>
      <vt:lpstr>Literature review</vt:lpstr>
      <vt:lpstr>3. Research methodology</vt:lpstr>
      <vt:lpstr>Research methodology</vt:lpstr>
      <vt:lpstr>Research methodology</vt:lpstr>
      <vt:lpstr>Research methodology</vt:lpstr>
      <vt:lpstr>Findings and results</vt:lpstr>
      <vt:lpstr>Findings and results</vt:lpstr>
      <vt:lpstr>Prezentare PowerPoint</vt:lpstr>
      <vt:lpstr>5. Conclusions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metaphors in English and Romanian. A Comparative Approach  </dc:title>
  <dc:creator>Crina Herteg</dc:creator>
  <cp:lastModifiedBy>Crina Herteg</cp:lastModifiedBy>
  <cp:revision>3</cp:revision>
  <dcterms:created xsi:type="dcterms:W3CDTF">2017-09-18T11:05:28Z</dcterms:created>
  <dcterms:modified xsi:type="dcterms:W3CDTF">2017-09-18T11:39:21Z</dcterms:modified>
</cp:coreProperties>
</file>