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8" r:id="rId9"/>
    <p:sldId id="279" r:id="rId10"/>
    <p:sldId id="262" r:id="rId11"/>
  </p:sldIdLst>
  <p:sldSz cx="9144000" cy="6858000" type="screen4x3"/>
  <p:notesSz cx="6858000" cy="9144000"/>
  <p:defaultTextStyle>
    <a:defPPr>
      <a:defRPr lang="es-ES"/>
    </a:defPPr>
    <a:lvl1pPr algn="l" rtl="0" fontAlgn="base">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8C001B"/>
    <a:srgbClr val="DFDFDF"/>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4652" autoAdjust="0"/>
  </p:normalViewPr>
  <p:slideViewPr>
    <p:cSldViewPr>
      <p:cViewPr varScale="1">
        <p:scale>
          <a:sx n="68" d="100"/>
          <a:sy n="68" d="100"/>
        </p:scale>
        <p:origin x="132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o-RO"/>
          </a:p>
        </p:txBody>
      </p:sp>
      <p:sp>
        <p:nvSpPr>
          <p:cNvPr id="4" name="Rectangle 4">
            <a:extLst>
              <a:ext uri="{FF2B5EF4-FFF2-40B4-BE49-F238E27FC236}">
                <a16:creationId xmlns:a16="http://schemas.microsoft.com/office/drawing/2014/main" id="{48D42E8F-C161-4230-81FF-A77032695332}"/>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5" name="Rectangle 5">
            <a:extLst>
              <a:ext uri="{FF2B5EF4-FFF2-40B4-BE49-F238E27FC236}">
                <a16:creationId xmlns:a16="http://schemas.microsoft.com/office/drawing/2014/main" id="{80ED798F-D73B-4F7D-8754-BA7D30BE5C8A}"/>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6" name="Rectangle 6">
            <a:extLst>
              <a:ext uri="{FF2B5EF4-FFF2-40B4-BE49-F238E27FC236}">
                <a16:creationId xmlns:a16="http://schemas.microsoft.com/office/drawing/2014/main" id="{655BA440-4C3F-49ED-9FE5-9204189B773A}"/>
              </a:ext>
            </a:extLst>
          </p:cNvPr>
          <p:cNvSpPr>
            <a:spLocks noGrp="1" noChangeArrowheads="1"/>
          </p:cNvSpPr>
          <p:nvPr>
            <p:ph type="sldNum" sz="quarter" idx="12"/>
          </p:nvPr>
        </p:nvSpPr>
        <p:spPr>
          <a:ln/>
        </p:spPr>
        <p:txBody>
          <a:bodyPr/>
          <a:lstStyle>
            <a:lvl1pPr>
              <a:defRPr/>
            </a:lvl1pPr>
          </a:lstStyle>
          <a:p>
            <a:fld id="{9B72F71A-98E4-4B4D-A840-97591172D303}" type="slidenum">
              <a:rPr lang="es-ES" altLang="ro-RO"/>
              <a:pPr/>
              <a:t>‹#›</a:t>
            </a:fld>
            <a:endParaRPr lang="es-ES" altLang="ro-RO"/>
          </a:p>
        </p:txBody>
      </p:sp>
    </p:spTree>
    <p:extLst>
      <p:ext uri="{BB962C8B-B14F-4D97-AF65-F5344CB8AC3E}">
        <p14:creationId xmlns:p14="http://schemas.microsoft.com/office/powerpoint/2010/main" val="291872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a:extLst>
              <a:ext uri="{FF2B5EF4-FFF2-40B4-BE49-F238E27FC236}">
                <a16:creationId xmlns:a16="http://schemas.microsoft.com/office/drawing/2014/main" id="{607E5820-44D5-4B70-AFAB-1E3415F7EF50}"/>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5" name="Rectangle 5">
            <a:extLst>
              <a:ext uri="{FF2B5EF4-FFF2-40B4-BE49-F238E27FC236}">
                <a16:creationId xmlns:a16="http://schemas.microsoft.com/office/drawing/2014/main" id="{427D529B-8FBB-4171-803B-6D9BB564ADDA}"/>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6" name="Rectangle 6">
            <a:extLst>
              <a:ext uri="{FF2B5EF4-FFF2-40B4-BE49-F238E27FC236}">
                <a16:creationId xmlns:a16="http://schemas.microsoft.com/office/drawing/2014/main" id="{2DAF2CF5-8843-41F4-AFD9-D9C9F0A1715E}"/>
              </a:ext>
            </a:extLst>
          </p:cNvPr>
          <p:cNvSpPr>
            <a:spLocks noGrp="1" noChangeArrowheads="1"/>
          </p:cNvSpPr>
          <p:nvPr>
            <p:ph type="sldNum" sz="quarter" idx="12"/>
          </p:nvPr>
        </p:nvSpPr>
        <p:spPr>
          <a:ln/>
        </p:spPr>
        <p:txBody>
          <a:bodyPr/>
          <a:lstStyle>
            <a:lvl1pPr>
              <a:defRPr/>
            </a:lvl1pPr>
          </a:lstStyle>
          <a:p>
            <a:fld id="{D2F54DC1-1FE0-43BE-831A-7B772970E2EB}" type="slidenum">
              <a:rPr lang="es-ES" altLang="ro-RO"/>
              <a:pPr/>
              <a:t>‹#›</a:t>
            </a:fld>
            <a:endParaRPr lang="es-ES" altLang="ro-RO"/>
          </a:p>
        </p:txBody>
      </p:sp>
    </p:spTree>
    <p:extLst>
      <p:ext uri="{BB962C8B-B14F-4D97-AF65-F5344CB8AC3E}">
        <p14:creationId xmlns:p14="http://schemas.microsoft.com/office/powerpoint/2010/main" val="367307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a:extLst>
              <a:ext uri="{FF2B5EF4-FFF2-40B4-BE49-F238E27FC236}">
                <a16:creationId xmlns:a16="http://schemas.microsoft.com/office/drawing/2014/main" id="{C89E74E7-5122-460B-800F-58B97754AE7C}"/>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5" name="Rectangle 5">
            <a:extLst>
              <a:ext uri="{FF2B5EF4-FFF2-40B4-BE49-F238E27FC236}">
                <a16:creationId xmlns:a16="http://schemas.microsoft.com/office/drawing/2014/main" id="{06CF8BDC-9C35-4DCB-B3C8-A286139E84F8}"/>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6" name="Rectangle 6">
            <a:extLst>
              <a:ext uri="{FF2B5EF4-FFF2-40B4-BE49-F238E27FC236}">
                <a16:creationId xmlns:a16="http://schemas.microsoft.com/office/drawing/2014/main" id="{3F839B37-8E80-49A5-A944-43F270CF4684}"/>
              </a:ext>
            </a:extLst>
          </p:cNvPr>
          <p:cNvSpPr>
            <a:spLocks noGrp="1" noChangeArrowheads="1"/>
          </p:cNvSpPr>
          <p:nvPr>
            <p:ph type="sldNum" sz="quarter" idx="12"/>
          </p:nvPr>
        </p:nvSpPr>
        <p:spPr>
          <a:ln/>
        </p:spPr>
        <p:txBody>
          <a:bodyPr/>
          <a:lstStyle>
            <a:lvl1pPr>
              <a:defRPr/>
            </a:lvl1pPr>
          </a:lstStyle>
          <a:p>
            <a:fld id="{F0C8BE36-A68E-4448-9201-FD5FFA7F328E}" type="slidenum">
              <a:rPr lang="es-ES" altLang="ro-RO"/>
              <a:pPr/>
              <a:t>‹#›</a:t>
            </a:fld>
            <a:endParaRPr lang="es-ES" altLang="ro-RO"/>
          </a:p>
        </p:txBody>
      </p:sp>
    </p:spTree>
    <p:extLst>
      <p:ext uri="{BB962C8B-B14F-4D97-AF65-F5344CB8AC3E}">
        <p14:creationId xmlns:p14="http://schemas.microsoft.com/office/powerpoint/2010/main" val="186830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o-RO"/>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Rectangle 4">
            <a:extLst>
              <a:ext uri="{FF2B5EF4-FFF2-40B4-BE49-F238E27FC236}">
                <a16:creationId xmlns:a16="http://schemas.microsoft.com/office/drawing/2014/main" id="{602DF1E0-9DE9-49A4-938E-BFAADD5D1EE8}"/>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7" name="Rectangle 5">
            <a:extLst>
              <a:ext uri="{FF2B5EF4-FFF2-40B4-BE49-F238E27FC236}">
                <a16:creationId xmlns:a16="http://schemas.microsoft.com/office/drawing/2014/main" id="{35FE8587-86D1-419A-9760-528352682B27}"/>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8" name="Rectangle 6">
            <a:extLst>
              <a:ext uri="{FF2B5EF4-FFF2-40B4-BE49-F238E27FC236}">
                <a16:creationId xmlns:a16="http://schemas.microsoft.com/office/drawing/2014/main" id="{C36C34DB-C3C6-4E1E-AF9B-346DE74AB4E1}"/>
              </a:ext>
            </a:extLst>
          </p:cNvPr>
          <p:cNvSpPr>
            <a:spLocks noGrp="1" noChangeArrowheads="1"/>
          </p:cNvSpPr>
          <p:nvPr>
            <p:ph type="sldNum" sz="quarter" idx="12"/>
          </p:nvPr>
        </p:nvSpPr>
        <p:spPr>
          <a:ln/>
        </p:spPr>
        <p:txBody>
          <a:bodyPr/>
          <a:lstStyle>
            <a:lvl1pPr>
              <a:defRPr/>
            </a:lvl1pPr>
          </a:lstStyle>
          <a:p>
            <a:fld id="{B375DC01-5F29-4048-8E4F-B100BAC2A16B}" type="slidenum">
              <a:rPr lang="es-ES" altLang="ro-RO"/>
              <a:pPr/>
              <a:t>‹#›</a:t>
            </a:fld>
            <a:endParaRPr lang="es-ES" altLang="ro-RO"/>
          </a:p>
        </p:txBody>
      </p:sp>
    </p:spTree>
    <p:extLst>
      <p:ext uri="{BB962C8B-B14F-4D97-AF65-F5344CB8AC3E}">
        <p14:creationId xmlns:p14="http://schemas.microsoft.com/office/powerpoint/2010/main" val="103015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a:extLst>
              <a:ext uri="{FF2B5EF4-FFF2-40B4-BE49-F238E27FC236}">
                <a16:creationId xmlns:a16="http://schemas.microsoft.com/office/drawing/2014/main" id="{9E6D64DD-E3E9-475D-8ACB-AEFE64FB71DA}"/>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5" name="Rectangle 5">
            <a:extLst>
              <a:ext uri="{FF2B5EF4-FFF2-40B4-BE49-F238E27FC236}">
                <a16:creationId xmlns:a16="http://schemas.microsoft.com/office/drawing/2014/main" id="{6E2FAA28-1A4C-4CEE-B417-F4344412E2FD}"/>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6" name="Rectangle 6">
            <a:extLst>
              <a:ext uri="{FF2B5EF4-FFF2-40B4-BE49-F238E27FC236}">
                <a16:creationId xmlns:a16="http://schemas.microsoft.com/office/drawing/2014/main" id="{3CBF2621-EA72-4C78-8A7F-FFAB71B364A5}"/>
              </a:ext>
            </a:extLst>
          </p:cNvPr>
          <p:cNvSpPr>
            <a:spLocks noGrp="1" noChangeArrowheads="1"/>
          </p:cNvSpPr>
          <p:nvPr>
            <p:ph type="sldNum" sz="quarter" idx="12"/>
          </p:nvPr>
        </p:nvSpPr>
        <p:spPr>
          <a:ln/>
        </p:spPr>
        <p:txBody>
          <a:bodyPr/>
          <a:lstStyle>
            <a:lvl1pPr>
              <a:defRPr/>
            </a:lvl1pPr>
          </a:lstStyle>
          <a:p>
            <a:fld id="{97AAE754-FC0A-411F-AA6D-D5B6D232FF07}" type="slidenum">
              <a:rPr lang="es-ES" altLang="ro-RO"/>
              <a:pPr/>
              <a:t>‹#›</a:t>
            </a:fld>
            <a:endParaRPr lang="es-ES" altLang="ro-RO"/>
          </a:p>
        </p:txBody>
      </p:sp>
    </p:spTree>
    <p:extLst>
      <p:ext uri="{BB962C8B-B14F-4D97-AF65-F5344CB8AC3E}">
        <p14:creationId xmlns:p14="http://schemas.microsoft.com/office/powerpoint/2010/main" val="110237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0BEEB21-E25D-4EB5-8905-58152F2DDED8}"/>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5" name="Rectangle 5">
            <a:extLst>
              <a:ext uri="{FF2B5EF4-FFF2-40B4-BE49-F238E27FC236}">
                <a16:creationId xmlns:a16="http://schemas.microsoft.com/office/drawing/2014/main" id="{3009AF41-CBEA-425A-9C1A-CED6EB46D16F}"/>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6" name="Rectangle 6">
            <a:extLst>
              <a:ext uri="{FF2B5EF4-FFF2-40B4-BE49-F238E27FC236}">
                <a16:creationId xmlns:a16="http://schemas.microsoft.com/office/drawing/2014/main" id="{25E07AFC-3A7B-467B-8AE1-8F72973B44D3}"/>
              </a:ext>
            </a:extLst>
          </p:cNvPr>
          <p:cNvSpPr>
            <a:spLocks noGrp="1" noChangeArrowheads="1"/>
          </p:cNvSpPr>
          <p:nvPr>
            <p:ph type="sldNum" sz="quarter" idx="12"/>
          </p:nvPr>
        </p:nvSpPr>
        <p:spPr>
          <a:ln/>
        </p:spPr>
        <p:txBody>
          <a:bodyPr/>
          <a:lstStyle>
            <a:lvl1pPr>
              <a:defRPr/>
            </a:lvl1pPr>
          </a:lstStyle>
          <a:p>
            <a:fld id="{81215CDF-5C0E-4334-AB6F-7DAD184213A0}" type="slidenum">
              <a:rPr lang="es-ES" altLang="ro-RO"/>
              <a:pPr/>
              <a:t>‹#›</a:t>
            </a:fld>
            <a:endParaRPr lang="es-ES" altLang="ro-RO"/>
          </a:p>
        </p:txBody>
      </p:sp>
    </p:spTree>
    <p:extLst>
      <p:ext uri="{BB962C8B-B14F-4D97-AF65-F5344CB8AC3E}">
        <p14:creationId xmlns:p14="http://schemas.microsoft.com/office/powerpoint/2010/main" val="406152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Rectangle 4">
            <a:extLst>
              <a:ext uri="{FF2B5EF4-FFF2-40B4-BE49-F238E27FC236}">
                <a16:creationId xmlns:a16="http://schemas.microsoft.com/office/drawing/2014/main" id="{E5524C2E-C2F3-4438-AF05-1FC3FCB6EACA}"/>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6" name="Rectangle 5">
            <a:extLst>
              <a:ext uri="{FF2B5EF4-FFF2-40B4-BE49-F238E27FC236}">
                <a16:creationId xmlns:a16="http://schemas.microsoft.com/office/drawing/2014/main" id="{7ECF3362-9260-4D56-AC1E-4915BEFCF7AB}"/>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7" name="Rectangle 6">
            <a:extLst>
              <a:ext uri="{FF2B5EF4-FFF2-40B4-BE49-F238E27FC236}">
                <a16:creationId xmlns:a16="http://schemas.microsoft.com/office/drawing/2014/main" id="{077085C2-DAEC-4335-8D70-038EFCBCC07A}"/>
              </a:ext>
            </a:extLst>
          </p:cNvPr>
          <p:cNvSpPr>
            <a:spLocks noGrp="1" noChangeArrowheads="1"/>
          </p:cNvSpPr>
          <p:nvPr>
            <p:ph type="sldNum" sz="quarter" idx="12"/>
          </p:nvPr>
        </p:nvSpPr>
        <p:spPr>
          <a:ln/>
        </p:spPr>
        <p:txBody>
          <a:bodyPr/>
          <a:lstStyle>
            <a:lvl1pPr>
              <a:defRPr/>
            </a:lvl1pPr>
          </a:lstStyle>
          <a:p>
            <a:fld id="{D2163022-D016-4DE5-82A5-BCA5BE27FC69}" type="slidenum">
              <a:rPr lang="es-ES" altLang="ro-RO"/>
              <a:pPr/>
              <a:t>‹#›</a:t>
            </a:fld>
            <a:endParaRPr lang="es-ES" altLang="ro-RO"/>
          </a:p>
        </p:txBody>
      </p:sp>
    </p:spTree>
    <p:extLst>
      <p:ext uri="{BB962C8B-B14F-4D97-AF65-F5344CB8AC3E}">
        <p14:creationId xmlns:p14="http://schemas.microsoft.com/office/powerpoint/2010/main" val="298429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Rectangle 4">
            <a:extLst>
              <a:ext uri="{FF2B5EF4-FFF2-40B4-BE49-F238E27FC236}">
                <a16:creationId xmlns:a16="http://schemas.microsoft.com/office/drawing/2014/main" id="{65F204F9-E052-45E5-B32E-3E3B9885578A}"/>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8" name="Rectangle 5">
            <a:extLst>
              <a:ext uri="{FF2B5EF4-FFF2-40B4-BE49-F238E27FC236}">
                <a16:creationId xmlns:a16="http://schemas.microsoft.com/office/drawing/2014/main" id="{4E5628C4-3919-418B-BAF2-42C982A3A1A5}"/>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9" name="Rectangle 6">
            <a:extLst>
              <a:ext uri="{FF2B5EF4-FFF2-40B4-BE49-F238E27FC236}">
                <a16:creationId xmlns:a16="http://schemas.microsoft.com/office/drawing/2014/main" id="{C8CD185A-D2E0-4A04-8697-65ED11A144C6}"/>
              </a:ext>
            </a:extLst>
          </p:cNvPr>
          <p:cNvSpPr>
            <a:spLocks noGrp="1" noChangeArrowheads="1"/>
          </p:cNvSpPr>
          <p:nvPr>
            <p:ph type="sldNum" sz="quarter" idx="12"/>
          </p:nvPr>
        </p:nvSpPr>
        <p:spPr>
          <a:ln/>
        </p:spPr>
        <p:txBody>
          <a:bodyPr/>
          <a:lstStyle>
            <a:lvl1pPr>
              <a:defRPr/>
            </a:lvl1pPr>
          </a:lstStyle>
          <a:p>
            <a:fld id="{E014715B-A99D-426F-8FDC-9E7DBFC85EBC}" type="slidenum">
              <a:rPr lang="es-ES" altLang="ro-RO"/>
              <a:pPr/>
              <a:t>‹#›</a:t>
            </a:fld>
            <a:endParaRPr lang="es-ES" altLang="ro-RO"/>
          </a:p>
        </p:txBody>
      </p:sp>
    </p:spTree>
    <p:extLst>
      <p:ext uri="{BB962C8B-B14F-4D97-AF65-F5344CB8AC3E}">
        <p14:creationId xmlns:p14="http://schemas.microsoft.com/office/powerpoint/2010/main" val="270210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Rectangle 4">
            <a:extLst>
              <a:ext uri="{FF2B5EF4-FFF2-40B4-BE49-F238E27FC236}">
                <a16:creationId xmlns:a16="http://schemas.microsoft.com/office/drawing/2014/main" id="{C79B5F47-5AD0-4DD7-9FF6-51D407B08FD8}"/>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4" name="Rectangle 5">
            <a:extLst>
              <a:ext uri="{FF2B5EF4-FFF2-40B4-BE49-F238E27FC236}">
                <a16:creationId xmlns:a16="http://schemas.microsoft.com/office/drawing/2014/main" id="{C4EA98C4-C5C2-4C7C-9DEF-0957A6C0236A}"/>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5" name="Rectangle 6">
            <a:extLst>
              <a:ext uri="{FF2B5EF4-FFF2-40B4-BE49-F238E27FC236}">
                <a16:creationId xmlns:a16="http://schemas.microsoft.com/office/drawing/2014/main" id="{B6FF87C9-BB45-4CCF-A946-06E00E26FE29}"/>
              </a:ext>
            </a:extLst>
          </p:cNvPr>
          <p:cNvSpPr>
            <a:spLocks noGrp="1" noChangeArrowheads="1"/>
          </p:cNvSpPr>
          <p:nvPr>
            <p:ph type="sldNum" sz="quarter" idx="12"/>
          </p:nvPr>
        </p:nvSpPr>
        <p:spPr>
          <a:ln/>
        </p:spPr>
        <p:txBody>
          <a:bodyPr/>
          <a:lstStyle>
            <a:lvl1pPr>
              <a:defRPr/>
            </a:lvl1pPr>
          </a:lstStyle>
          <a:p>
            <a:fld id="{134FFAB1-E50D-4A8D-BBFA-6B87C2F23551}" type="slidenum">
              <a:rPr lang="es-ES" altLang="ro-RO"/>
              <a:pPr/>
              <a:t>‹#›</a:t>
            </a:fld>
            <a:endParaRPr lang="es-ES" altLang="ro-RO"/>
          </a:p>
        </p:txBody>
      </p:sp>
    </p:spTree>
    <p:extLst>
      <p:ext uri="{BB962C8B-B14F-4D97-AF65-F5344CB8AC3E}">
        <p14:creationId xmlns:p14="http://schemas.microsoft.com/office/powerpoint/2010/main" val="369117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1AC287-567B-4F5E-AA85-8F8E9E2AFF36}"/>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3" name="Rectangle 5">
            <a:extLst>
              <a:ext uri="{FF2B5EF4-FFF2-40B4-BE49-F238E27FC236}">
                <a16:creationId xmlns:a16="http://schemas.microsoft.com/office/drawing/2014/main" id="{1DE50A9F-9E6A-4C7E-965B-34996E455DD8}"/>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4" name="Rectangle 6">
            <a:extLst>
              <a:ext uri="{FF2B5EF4-FFF2-40B4-BE49-F238E27FC236}">
                <a16:creationId xmlns:a16="http://schemas.microsoft.com/office/drawing/2014/main" id="{0735CC6B-D566-4645-BF3D-C36FB784EE4C}"/>
              </a:ext>
            </a:extLst>
          </p:cNvPr>
          <p:cNvSpPr>
            <a:spLocks noGrp="1" noChangeArrowheads="1"/>
          </p:cNvSpPr>
          <p:nvPr>
            <p:ph type="sldNum" sz="quarter" idx="12"/>
          </p:nvPr>
        </p:nvSpPr>
        <p:spPr>
          <a:ln/>
        </p:spPr>
        <p:txBody>
          <a:bodyPr/>
          <a:lstStyle>
            <a:lvl1pPr>
              <a:defRPr/>
            </a:lvl1pPr>
          </a:lstStyle>
          <a:p>
            <a:fld id="{B8995BFA-00B0-4C87-9248-6F59A444AD7C}" type="slidenum">
              <a:rPr lang="es-ES" altLang="ro-RO"/>
              <a:pPr/>
              <a:t>‹#›</a:t>
            </a:fld>
            <a:endParaRPr lang="es-ES" altLang="ro-RO"/>
          </a:p>
        </p:txBody>
      </p:sp>
    </p:spTree>
    <p:extLst>
      <p:ext uri="{BB962C8B-B14F-4D97-AF65-F5344CB8AC3E}">
        <p14:creationId xmlns:p14="http://schemas.microsoft.com/office/powerpoint/2010/main" val="417452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4A35DE-BE38-415F-9166-4064B5465ED8}"/>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6" name="Rectangle 5">
            <a:extLst>
              <a:ext uri="{FF2B5EF4-FFF2-40B4-BE49-F238E27FC236}">
                <a16:creationId xmlns:a16="http://schemas.microsoft.com/office/drawing/2014/main" id="{2D8333D9-2E72-46B6-AFA2-FF88E784809F}"/>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7" name="Rectangle 6">
            <a:extLst>
              <a:ext uri="{FF2B5EF4-FFF2-40B4-BE49-F238E27FC236}">
                <a16:creationId xmlns:a16="http://schemas.microsoft.com/office/drawing/2014/main" id="{A4FBEB8C-F99D-4259-B36E-F578D33E955E}"/>
              </a:ext>
            </a:extLst>
          </p:cNvPr>
          <p:cNvSpPr>
            <a:spLocks noGrp="1" noChangeArrowheads="1"/>
          </p:cNvSpPr>
          <p:nvPr>
            <p:ph type="sldNum" sz="quarter" idx="12"/>
          </p:nvPr>
        </p:nvSpPr>
        <p:spPr>
          <a:ln/>
        </p:spPr>
        <p:txBody>
          <a:bodyPr/>
          <a:lstStyle>
            <a:lvl1pPr>
              <a:defRPr/>
            </a:lvl1pPr>
          </a:lstStyle>
          <a:p>
            <a:fld id="{7CFC55B8-E3D4-4ACE-B2D9-E1ADBE5BFF68}" type="slidenum">
              <a:rPr lang="es-ES" altLang="ro-RO"/>
              <a:pPr/>
              <a:t>‹#›</a:t>
            </a:fld>
            <a:endParaRPr lang="es-ES" altLang="ro-RO"/>
          </a:p>
        </p:txBody>
      </p:sp>
    </p:spTree>
    <p:extLst>
      <p:ext uri="{BB962C8B-B14F-4D97-AF65-F5344CB8AC3E}">
        <p14:creationId xmlns:p14="http://schemas.microsoft.com/office/powerpoint/2010/main" val="341493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B9D39A-5994-4993-A755-B80279FDB3D2}"/>
              </a:ext>
            </a:extLst>
          </p:cNvPr>
          <p:cNvSpPr>
            <a:spLocks noGrp="1" noChangeArrowheads="1"/>
          </p:cNvSpPr>
          <p:nvPr>
            <p:ph type="dt" sz="half" idx="10"/>
          </p:nvPr>
        </p:nvSpPr>
        <p:spPr>
          <a:ln/>
        </p:spPr>
        <p:txBody>
          <a:bodyPr/>
          <a:lstStyle>
            <a:lvl1pPr>
              <a:defRPr/>
            </a:lvl1pPr>
          </a:lstStyle>
          <a:p>
            <a:pPr>
              <a:defRPr/>
            </a:pPr>
            <a:endParaRPr lang="es-ES" altLang="ro-RO"/>
          </a:p>
        </p:txBody>
      </p:sp>
      <p:sp>
        <p:nvSpPr>
          <p:cNvPr id="6" name="Rectangle 5">
            <a:extLst>
              <a:ext uri="{FF2B5EF4-FFF2-40B4-BE49-F238E27FC236}">
                <a16:creationId xmlns:a16="http://schemas.microsoft.com/office/drawing/2014/main" id="{C4F50186-B02C-44FF-8D7D-567211359CB5}"/>
              </a:ext>
            </a:extLst>
          </p:cNvPr>
          <p:cNvSpPr>
            <a:spLocks noGrp="1" noChangeArrowheads="1"/>
          </p:cNvSpPr>
          <p:nvPr>
            <p:ph type="ftr" sz="quarter" idx="11"/>
          </p:nvPr>
        </p:nvSpPr>
        <p:spPr>
          <a:ln/>
        </p:spPr>
        <p:txBody>
          <a:bodyPr/>
          <a:lstStyle>
            <a:lvl1pPr>
              <a:defRPr/>
            </a:lvl1pPr>
          </a:lstStyle>
          <a:p>
            <a:pPr>
              <a:defRPr/>
            </a:pPr>
            <a:endParaRPr lang="es-ES" altLang="ro-RO"/>
          </a:p>
        </p:txBody>
      </p:sp>
      <p:sp>
        <p:nvSpPr>
          <p:cNvPr id="7" name="Rectangle 6">
            <a:extLst>
              <a:ext uri="{FF2B5EF4-FFF2-40B4-BE49-F238E27FC236}">
                <a16:creationId xmlns:a16="http://schemas.microsoft.com/office/drawing/2014/main" id="{7A073423-B43E-4904-BBAB-CDA985154A77}"/>
              </a:ext>
            </a:extLst>
          </p:cNvPr>
          <p:cNvSpPr>
            <a:spLocks noGrp="1" noChangeArrowheads="1"/>
          </p:cNvSpPr>
          <p:nvPr>
            <p:ph type="sldNum" sz="quarter" idx="12"/>
          </p:nvPr>
        </p:nvSpPr>
        <p:spPr>
          <a:ln/>
        </p:spPr>
        <p:txBody>
          <a:bodyPr/>
          <a:lstStyle>
            <a:lvl1pPr>
              <a:defRPr/>
            </a:lvl1pPr>
          </a:lstStyle>
          <a:p>
            <a:fld id="{47894434-AE9F-409B-AB89-F12AD19BC347}" type="slidenum">
              <a:rPr lang="es-ES" altLang="ro-RO"/>
              <a:pPr/>
              <a:t>‹#›</a:t>
            </a:fld>
            <a:endParaRPr lang="es-ES" altLang="ro-RO"/>
          </a:p>
        </p:txBody>
      </p:sp>
    </p:spTree>
    <p:extLst>
      <p:ext uri="{BB962C8B-B14F-4D97-AF65-F5344CB8AC3E}">
        <p14:creationId xmlns:p14="http://schemas.microsoft.com/office/powerpoint/2010/main" val="81242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789A97-37DA-4C0E-AD4E-1DDC61069D2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ro-RO"/>
              <a:t>Haga clic para cambiar el estilo de título	</a:t>
            </a:r>
          </a:p>
        </p:txBody>
      </p:sp>
      <p:sp>
        <p:nvSpPr>
          <p:cNvPr id="1027" name="Rectangle 3">
            <a:extLst>
              <a:ext uri="{FF2B5EF4-FFF2-40B4-BE49-F238E27FC236}">
                <a16:creationId xmlns:a16="http://schemas.microsoft.com/office/drawing/2014/main" id="{2037FAA6-FFB9-4889-A095-D5AFD426BD3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ro-RO"/>
              <a:t>Haga clic para modificar el estilo de texto del patrón</a:t>
            </a:r>
          </a:p>
          <a:p>
            <a:pPr lvl="1"/>
            <a:r>
              <a:rPr lang="es-ES" altLang="ro-RO"/>
              <a:t>Segundo nivel</a:t>
            </a:r>
          </a:p>
          <a:p>
            <a:pPr lvl="2"/>
            <a:r>
              <a:rPr lang="es-ES" altLang="ro-RO"/>
              <a:t>Tercer nivel</a:t>
            </a:r>
          </a:p>
          <a:p>
            <a:pPr lvl="3"/>
            <a:r>
              <a:rPr lang="es-ES" altLang="ro-RO"/>
              <a:t>Cuarto nivel</a:t>
            </a:r>
          </a:p>
          <a:p>
            <a:pPr lvl="4"/>
            <a:r>
              <a:rPr lang="es-ES" altLang="ro-RO"/>
              <a:t>Quinto nivel</a:t>
            </a:r>
          </a:p>
        </p:txBody>
      </p:sp>
      <p:sp>
        <p:nvSpPr>
          <p:cNvPr id="1028" name="Rectangle 4">
            <a:extLst>
              <a:ext uri="{FF2B5EF4-FFF2-40B4-BE49-F238E27FC236}">
                <a16:creationId xmlns:a16="http://schemas.microsoft.com/office/drawing/2014/main" id="{6C1EE3EB-84D8-457C-8BE2-372A415ACE4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s-ES" altLang="ro-RO"/>
          </a:p>
        </p:txBody>
      </p:sp>
      <p:sp>
        <p:nvSpPr>
          <p:cNvPr id="1029" name="Rectangle 5">
            <a:extLst>
              <a:ext uri="{FF2B5EF4-FFF2-40B4-BE49-F238E27FC236}">
                <a16:creationId xmlns:a16="http://schemas.microsoft.com/office/drawing/2014/main" id="{2786794E-4C66-4BED-9AAF-063FC9FE01B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s-ES" altLang="ro-RO"/>
          </a:p>
        </p:txBody>
      </p:sp>
      <p:sp>
        <p:nvSpPr>
          <p:cNvPr id="1030" name="Rectangle 6">
            <a:extLst>
              <a:ext uri="{FF2B5EF4-FFF2-40B4-BE49-F238E27FC236}">
                <a16:creationId xmlns:a16="http://schemas.microsoft.com/office/drawing/2014/main" id="{83B2F309-02FB-4181-A130-AC0D5F50DA4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FCBA941-0563-4DE1-AF4B-E0487FAD3379}" type="slidenum">
              <a:rPr lang="es-ES" altLang="ro-RO"/>
              <a:pPr/>
              <a:t>‹#›</a:t>
            </a:fld>
            <a:endParaRPr lang="es-ES" altLang="ro-RO"/>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10">
            <a:extLst>
              <a:ext uri="{FF2B5EF4-FFF2-40B4-BE49-F238E27FC236}">
                <a16:creationId xmlns:a16="http://schemas.microsoft.com/office/drawing/2014/main" id="{C38BD5F5-8660-4AD3-B734-2BAF6050A7A8}"/>
              </a:ext>
            </a:extLst>
          </p:cNvPr>
          <p:cNvSpPr>
            <a:spLocks noGrp="1" noChangeArrowheads="1"/>
          </p:cNvSpPr>
          <p:nvPr>
            <p:ph type="ctrTitle"/>
          </p:nvPr>
        </p:nvSpPr>
        <p:spPr>
          <a:xfrm>
            <a:off x="395288" y="1196975"/>
            <a:ext cx="8351837" cy="1655763"/>
          </a:xfrm>
          <a:noFill/>
        </p:spPr>
        <p:txBody>
          <a:bodyPr/>
          <a:lstStyle/>
          <a:p>
            <a:pPr eaLnBrk="1" hangingPunct="1"/>
            <a:br>
              <a:rPr lang="ro-RO" altLang="ro-RO" sz="4000" b="1">
                <a:solidFill>
                  <a:schemeClr val="bg1"/>
                </a:solidFill>
                <a:latin typeface="Times New Roman" panose="02020603050405020304" pitchFamily="18" charset="0"/>
                <a:cs typeface="Times New Roman" panose="02020603050405020304" pitchFamily="18" charset="0"/>
              </a:rPr>
            </a:br>
            <a:r>
              <a:rPr lang="ro-RO" altLang="ro-RO" sz="4000" b="1">
                <a:solidFill>
                  <a:schemeClr val="bg1"/>
                </a:solidFill>
                <a:latin typeface="Times New Roman" panose="02020603050405020304" pitchFamily="18" charset="0"/>
                <a:cs typeface="Times New Roman" panose="02020603050405020304" pitchFamily="18" charset="0"/>
              </a:rPr>
              <a:t>The </a:t>
            </a:r>
            <a:r>
              <a:rPr lang="en-US" altLang="ro-RO" sz="4000" b="1">
                <a:solidFill>
                  <a:schemeClr val="bg1"/>
                </a:solidFill>
                <a:latin typeface="Times New Roman" panose="02020603050405020304" pitchFamily="18" charset="0"/>
                <a:cs typeface="Times New Roman" panose="02020603050405020304" pitchFamily="18" charset="0"/>
              </a:rPr>
              <a:t>s</a:t>
            </a:r>
            <a:r>
              <a:rPr lang="ro-RO" altLang="ro-RO" sz="4000" b="1">
                <a:solidFill>
                  <a:schemeClr val="bg1"/>
                </a:solidFill>
                <a:latin typeface="Times New Roman" panose="02020603050405020304" pitchFamily="18" charset="0"/>
                <a:cs typeface="Times New Roman" panose="02020603050405020304" pitchFamily="18" charset="0"/>
              </a:rPr>
              <a:t>aints of the </a:t>
            </a:r>
            <a:r>
              <a:rPr lang="en-US" altLang="ro-RO" sz="4000" b="1">
                <a:solidFill>
                  <a:schemeClr val="bg1"/>
                </a:solidFill>
                <a:latin typeface="Times New Roman" panose="02020603050405020304" pitchFamily="18" charset="0"/>
                <a:cs typeface="Times New Roman" panose="02020603050405020304" pitchFamily="18" charset="0"/>
              </a:rPr>
              <a:t>p</a:t>
            </a:r>
            <a:r>
              <a:rPr lang="ro-RO" altLang="ro-RO" sz="4000" b="1">
                <a:solidFill>
                  <a:schemeClr val="bg1"/>
                </a:solidFill>
                <a:latin typeface="Times New Roman" panose="02020603050405020304" pitchFamily="18" charset="0"/>
                <a:cs typeface="Times New Roman" panose="02020603050405020304" pitchFamily="18" charset="0"/>
              </a:rPr>
              <a:t>risons – </a:t>
            </a:r>
            <a:br>
              <a:rPr lang="ro-RO" altLang="ro-RO" sz="4000" b="1">
                <a:solidFill>
                  <a:schemeClr val="bg1"/>
                </a:solidFill>
                <a:latin typeface="Times New Roman" panose="02020603050405020304" pitchFamily="18" charset="0"/>
                <a:cs typeface="Times New Roman" panose="02020603050405020304" pitchFamily="18" charset="0"/>
              </a:rPr>
            </a:br>
            <a:br>
              <a:rPr lang="en-US" altLang="ro-RO" sz="1000" b="1">
                <a:solidFill>
                  <a:schemeClr val="bg1"/>
                </a:solidFill>
                <a:latin typeface="Times New Roman" panose="02020603050405020304" pitchFamily="18" charset="0"/>
                <a:cs typeface="Times New Roman" panose="02020603050405020304" pitchFamily="18" charset="0"/>
              </a:rPr>
            </a:br>
            <a:r>
              <a:rPr lang="ro-RO" altLang="ro-RO" sz="4000" b="1">
                <a:solidFill>
                  <a:schemeClr val="bg1"/>
                </a:solidFill>
                <a:latin typeface="Times New Roman" panose="02020603050405020304" pitchFamily="18" charset="0"/>
                <a:cs typeface="Times New Roman" panose="02020603050405020304" pitchFamily="18" charset="0"/>
              </a:rPr>
              <a:t>The use and the abuse of a metaphor</a:t>
            </a:r>
            <a:br>
              <a:rPr lang="ro-RO" altLang="ro-RO" sz="4000" b="1">
                <a:solidFill>
                  <a:schemeClr val="bg1"/>
                </a:solidFill>
                <a:latin typeface="Times New Roman" panose="02020603050405020304" pitchFamily="18" charset="0"/>
                <a:cs typeface="Times New Roman" panose="02020603050405020304" pitchFamily="18" charset="0"/>
              </a:rPr>
            </a:br>
            <a:endParaRPr lang="es-ES" altLang="ro-RO" sz="4000" b="1">
              <a:solidFill>
                <a:schemeClr val="bg1"/>
              </a:solidFill>
              <a:latin typeface="Times New Roman" panose="02020603050405020304" pitchFamily="18" charset="0"/>
              <a:cs typeface="Times New Roman" panose="02020603050405020304" pitchFamily="18" charset="0"/>
            </a:endParaRPr>
          </a:p>
        </p:txBody>
      </p:sp>
      <p:sp>
        <p:nvSpPr>
          <p:cNvPr id="2051" name="Rectangle 122">
            <a:extLst>
              <a:ext uri="{FF2B5EF4-FFF2-40B4-BE49-F238E27FC236}">
                <a16:creationId xmlns:a16="http://schemas.microsoft.com/office/drawing/2014/main" id="{B7D03098-37AD-422F-8E9A-D559A8C6BAB2}"/>
              </a:ext>
            </a:extLst>
          </p:cNvPr>
          <p:cNvSpPr>
            <a:spLocks noChangeArrowheads="1"/>
          </p:cNvSpPr>
          <p:nvPr/>
        </p:nvSpPr>
        <p:spPr bwMode="auto">
          <a:xfrm>
            <a:off x="1619250" y="5734050"/>
            <a:ext cx="302418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r>
              <a:rPr lang="es-UY" altLang="ro-RO" sz="2000" b="1">
                <a:solidFill>
                  <a:srgbClr val="A2001F"/>
                </a:solidFill>
                <a:latin typeface="Times New Roman" panose="02020603050405020304" pitchFamily="18" charset="0"/>
                <a:cs typeface="Times New Roman" panose="02020603050405020304" pitchFamily="18" charset="0"/>
              </a:rPr>
              <a:t>“</a:t>
            </a:r>
            <a:r>
              <a:rPr lang="ro-RO" altLang="ro-RO" sz="2000" b="1">
                <a:solidFill>
                  <a:srgbClr val="A2001F"/>
                </a:solidFill>
                <a:latin typeface="Times New Roman" panose="02020603050405020304" pitchFamily="18" charset="0"/>
                <a:cs typeface="Times New Roman" panose="02020603050405020304" pitchFamily="18" charset="0"/>
              </a:rPr>
              <a:t>1 Decembrie 1918” </a:t>
            </a:r>
            <a:br>
              <a:rPr lang="ro-RO" altLang="ro-RO" sz="2000" b="1">
                <a:solidFill>
                  <a:srgbClr val="A2001F"/>
                </a:solidFill>
                <a:latin typeface="Times New Roman" panose="02020603050405020304" pitchFamily="18" charset="0"/>
                <a:cs typeface="Times New Roman" panose="02020603050405020304" pitchFamily="18" charset="0"/>
              </a:rPr>
            </a:br>
            <a:r>
              <a:rPr lang="ro-RO" altLang="ro-RO" sz="2000" b="1">
                <a:solidFill>
                  <a:srgbClr val="A2001F"/>
                </a:solidFill>
                <a:latin typeface="Times New Roman" panose="02020603050405020304" pitchFamily="18" charset="0"/>
                <a:cs typeface="Times New Roman" panose="02020603050405020304" pitchFamily="18" charset="0"/>
              </a:rPr>
              <a:t>Alba Iulia University</a:t>
            </a:r>
            <a:endParaRPr lang="es-ES" altLang="ro-RO" sz="2000" b="1">
              <a:solidFill>
                <a:srgbClr val="A2001F"/>
              </a:solidFill>
              <a:latin typeface="Times New Roman" panose="02020603050405020304" pitchFamily="18" charset="0"/>
              <a:cs typeface="Times New Roman" panose="02020603050405020304" pitchFamily="18" charset="0"/>
            </a:endParaRPr>
          </a:p>
        </p:txBody>
      </p:sp>
      <p:sp>
        <p:nvSpPr>
          <p:cNvPr id="2052" name="Text Box 129">
            <a:extLst>
              <a:ext uri="{FF2B5EF4-FFF2-40B4-BE49-F238E27FC236}">
                <a16:creationId xmlns:a16="http://schemas.microsoft.com/office/drawing/2014/main" id="{B33B176A-2C83-467E-AD7E-A172D01E5F09}"/>
              </a:ext>
            </a:extLst>
          </p:cNvPr>
          <p:cNvSpPr txBox="1">
            <a:spLocks noChangeArrowheads="1"/>
          </p:cNvSpPr>
          <p:nvPr/>
        </p:nvSpPr>
        <p:spPr bwMode="auto">
          <a:xfrm>
            <a:off x="684213" y="3573463"/>
            <a:ext cx="655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ro-RO" altLang="ro-RO" sz="2400">
                <a:solidFill>
                  <a:schemeClr val="bg1"/>
                </a:solidFill>
                <a:latin typeface="Times New Roman" panose="02020603050405020304" pitchFamily="18" charset="0"/>
                <a:cs typeface="Times New Roman" panose="02020603050405020304" pitchFamily="18" charset="0"/>
              </a:rPr>
              <a:t>PhD student</a:t>
            </a:r>
            <a:r>
              <a:rPr lang="ro-RO" altLang="ro-RO" sz="2400" b="1">
                <a:solidFill>
                  <a:schemeClr val="bg1"/>
                </a:solidFill>
                <a:latin typeface="Times New Roman" panose="02020603050405020304" pitchFamily="18" charset="0"/>
                <a:cs typeface="Times New Roman" panose="02020603050405020304" pitchFamily="18" charset="0"/>
              </a:rPr>
              <a:t> </a:t>
            </a:r>
            <a:r>
              <a:rPr lang="en-US" altLang="ro-RO" sz="2400" b="1">
                <a:solidFill>
                  <a:schemeClr val="bg1"/>
                </a:solidFill>
                <a:latin typeface="Times New Roman" panose="02020603050405020304" pitchFamily="18" charset="0"/>
                <a:cs typeface="Times New Roman" panose="02020603050405020304" pitchFamily="18" charset="0"/>
              </a:rPr>
              <a:t>CRISTINA MATILDA</a:t>
            </a:r>
            <a:r>
              <a:rPr lang="ro-RO" altLang="ro-RO" sz="2400" b="1">
                <a:solidFill>
                  <a:schemeClr val="bg1"/>
                </a:solidFill>
                <a:latin typeface="Times New Roman" panose="02020603050405020304" pitchFamily="18" charset="0"/>
                <a:cs typeface="Times New Roman" panose="02020603050405020304" pitchFamily="18" charset="0"/>
              </a:rPr>
              <a:t> VĂNOAGĂ</a:t>
            </a:r>
            <a:r>
              <a:rPr lang="en-US" altLang="ro-RO" sz="2400" b="1">
                <a:solidFill>
                  <a:schemeClr val="bg1"/>
                </a:solidFill>
                <a:latin typeface="Times New Roman" panose="02020603050405020304" pitchFamily="18" charset="0"/>
                <a:cs typeface="Times New Roman" panose="02020603050405020304" pitchFamily="18" charset="0"/>
              </a:rPr>
              <a:t> </a:t>
            </a:r>
          </a:p>
        </p:txBody>
      </p:sp>
      <p:pic>
        <p:nvPicPr>
          <p:cNvPr id="2053" name="Picture 134" descr="Imagini pentru universitatea 1 decembrie alba iul;ia sigla png">
            <a:extLst>
              <a:ext uri="{FF2B5EF4-FFF2-40B4-BE49-F238E27FC236}">
                <a16:creationId xmlns:a16="http://schemas.microsoft.com/office/drawing/2014/main" id="{FC35D31F-AE6F-4E05-B37C-3522B050D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157788"/>
            <a:ext cx="1055687"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36">
            <a:extLst>
              <a:ext uri="{FF2B5EF4-FFF2-40B4-BE49-F238E27FC236}">
                <a16:creationId xmlns:a16="http://schemas.microsoft.com/office/drawing/2014/main" id="{60E8943F-6F11-48C9-887F-B28F72D02613}"/>
              </a:ext>
            </a:extLst>
          </p:cNvPr>
          <p:cNvSpPr>
            <a:spLocks noChangeArrowheads="1"/>
          </p:cNvSpPr>
          <p:nvPr/>
        </p:nvSpPr>
        <p:spPr bwMode="auto">
          <a:xfrm>
            <a:off x="8388350" y="6597650"/>
            <a:ext cx="755650" cy="260350"/>
          </a:xfrm>
          <a:prstGeom prst="rect">
            <a:avLst/>
          </a:prstGeom>
          <a:solidFill>
            <a:srgbClr val="DFDFDF"/>
          </a:solidFill>
          <a:ln w="9525">
            <a:solidFill>
              <a:srgbClr val="DFDF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endParaRPr lang="ro-RO" altLang="en-US"/>
          </a:p>
        </p:txBody>
      </p:sp>
      <p:pic>
        <p:nvPicPr>
          <p:cNvPr id="2055" name="Picture 137" descr="2 2 red">
            <a:extLst>
              <a:ext uri="{FF2B5EF4-FFF2-40B4-BE49-F238E27FC236}">
                <a16:creationId xmlns:a16="http://schemas.microsoft.com/office/drawing/2014/main" id="{6AA706AD-A05E-49F7-9CBC-6BB514FCB9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5303838"/>
            <a:ext cx="2484437"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2 2 red">
            <a:extLst>
              <a:ext uri="{FF2B5EF4-FFF2-40B4-BE49-F238E27FC236}">
                <a16:creationId xmlns:a16="http://schemas.microsoft.com/office/drawing/2014/main" id="{AC063355-0916-469D-88A7-87192BBE413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125538"/>
            <a:ext cx="5781675" cy="3614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7">
            <a:extLst>
              <a:ext uri="{FF2B5EF4-FFF2-40B4-BE49-F238E27FC236}">
                <a16:creationId xmlns:a16="http://schemas.microsoft.com/office/drawing/2014/main" id="{F126DA99-2FB2-4C73-8F87-8D9A86FA6FB9}"/>
              </a:ext>
            </a:extLst>
          </p:cNvPr>
          <p:cNvSpPr txBox="1">
            <a:spLocks noChangeArrowheads="1"/>
          </p:cNvSpPr>
          <p:nvPr/>
        </p:nvSpPr>
        <p:spPr bwMode="auto">
          <a:xfrm>
            <a:off x="5003800" y="5300663"/>
            <a:ext cx="388937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ro-RO" sz="6600" b="1">
                <a:solidFill>
                  <a:srgbClr val="8C001B"/>
                </a:solidFill>
                <a:latin typeface="Monotype Corsiva" panose="03010101010201010101" pitchFamily="66" charset="0"/>
                <a:cs typeface="Times New Roman" panose="02020603050405020304" pitchFamily="18"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0D4E050-FD4B-402F-8A30-3A63776577AF}"/>
              </a:ext>
            </a:extLst>
          </p:cNvPr>
          <p:cNvSpPr>
            <a:spLocks noGrp="1" noChangeArrowheads="1"/>
          </p:cNvSpPr>
          <p:nvPr>
            <p:ph type="title"/>
          </p:nvPr>
        </p:nvSpPr>
        <p:spPr/>
        <p:txBody>
          <a:bodyPr/>
          <a:lstStyle/>
          <a:p>
            <a:pPr eaLnBrk="1" hangingPunct="1"/>
            <a:r>
              <a:rPr lang="en-US" altLang="ro-RO">
                <a:solidFill>
                  <a:schemeClr val="bg1"/>
                </a:solidFill>
              </a:rPr>
              <a:t>Introduction</a:t>
            </a:r>
          </a:p>
        </p:txBody>
      </p:sp>
      <p:sp>
        <p:nvSpPr>
          <p:cNvPr id="3075" name="Rectangle 3">
            <a:extLst>
              <a:ext uri="{FF2B5EF4-FFF2-40B4-BE49-F238E27FC236}">
                <a16:creationId xmlns:a16="http://schemas.microsoft.com/office/drawing/2014/main" id="{07AC9238-8D1F-4B50-BDBC-8F8031D63DFC}"/>
              </a:ext>
            </a:extLst>
          </p:cNvPr>
          <p:cNvSpPr>
            <a:spLocks noGrp="1" noChangeArrowheads="1"/>
          </p:cNvSpPr>
          <p:nvPr>
            <p:ph type="body" idx="1"/>
          </p:nvPr>
        </p:nvSpPr>
        <p:spPr>
          <a:xfrm>
            <a:off x="457200" y="1985963"/>
            <a:ext cx="8435975" cy="4140200"/>
          </a:xfrm>
        </p:spPr>
        <p:txBody>
          <a:bodyPr/>
          <a:lstStyle/>
          <a:p>
            <a:pPr marL="0" indent="0" algn="ctr" eaLnBrk="1" hangingPunct="1">
              <a:buFontTx/>
              <a:buNone/>
            </a:pPr>
            <a:r>
              <a:rPr lang="en-US" altLang="ro-RO" sz="2800"/>
              <a:t>The metaphor “s</a:t>
            </a:r>
            <a:r>
              <a:rPr lang="ro-RO" altLang="ro-RO" sz="2800"/>
              <a:t>aints of the prisons” (sfinți</a:t>
            </a:r>
            <a:r>
              <a:rPr lang="en-US" altLang="ro-RO" sz="2800"/>
              <a:t> ai </a:t>
            </a:r>
            <a:r>
              <a:rPr lang="ro-RO" altLang="ro-RO" sz="2800"/>
              <a:t>închisorilor) is a well-known metaphor in the </a:t>
            </a:r>
            <a:r>
              <a:rPr lang="en-US" altLang="ro-RO" sz="2800"/>
              <a:t>Romanian society and culture, presenting a high potential for political purposes and the manipulation of the electorate. Our analysis presents the use (proper use) and the abuse (the manipulating use) of this metaphor in the contemporary Romanian society and literature.</a:t>
            </a:r>
          </a:p>
        </p:txBody>
      </p:sp>
      <p:grpSp>
        <p:nvGrpSpPr>
          <p:cNvPr id="3076" name="Group 4">
            <a:extLst>
              <a:ext uri="{FF2B5EF4-FFF2-40B4-BE49-F238E27FC236}">
                <a16:creationId xmlns:a16="http://schemas.microsoft.com/office/drawing/2014/main" id="{B8FDB5AA-62EF-495D-A3F5-47F57F264467}"/>
              </a:ext>
            </a:extLst>
          </p:cNvPr>
          <p:cNvGrpSpPr>
            <a:grpSpLocks/>
          </p:cNvGrpSpPr>
          <p:nvPr/>
        </p:nvGrpSpPr>
        <p:grpSpPr bwMode="auto">
          <a:xfrm>
            <a:off x="0" y="4941888"/>
            <a:ext cx="8999538" cy="6532562"/>
            <a:chOff x="91" y="159"/>
            <a:chExt cx="5669" cy="4115"/>
          </a:xfrm>
        </p:grpSpPr>
        <p:pic>
          <p:nvPicPr>
            <p:cNvPr id="3077" name="Picture 5" descr="2 2 red">
              <a:extLst>
                <a:ext uri="{FF2B5EF4-FFF2-40B4-BE49-F238E27FC236}">
                  <a16:creationId xmlns:a16="http://schemas.microsoft.com/office/drawing/2014/main" id="{75210953-6491-4915-B421-EC05ED114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 y="159"/>
              <a:ext cx="1746"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Imagini pentru universitatea 1 decembrie alba iul;ia sigla png">
              <a:extLst>
                <a:ext uri="{FF2B5EF4-FFF2-40B4-BE49-F238E27FC236}">
                  <a16:creationId xmlns:a16="http://schemas.microsoft.com/office/drawing/2014/main" id="{5A20D7AA-3BD5-4BB7-AD8D-940138CFD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 y="3521"/>
              <a:ext cx="533"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560D5EB-D250-4618-8A5D-C9EC2D6379E1}"/>
              </a:ext>
            </a:extLst>
          </p:cNvPr>
          <p:cNvSpPr>
            <a:spLocks noGrp="1" noChangeArrowheads="1"/>
          </p:cNvSpPr>
          <p:nvPr>
            <p:ph type="title"/>
          </p:nvPr>
        </p:nvSpPr>
        <p:spPr/>
        <p:txBody>
          <a:bodyPr/>
          <a:lstStyle/>
          <a:p>
            <a:pPr eaLnBrk="1" hangingPunct="1"/>
            <a:r>
              <a:rPr lang="en-US" altLang="ro-RO">
                <a:solidFill>
                  <a:schemeClr val="bg1"/>
                </a:solidFill>
              </a:rPr>
              <a:t>The origins of the metaphor</a:t>
            </a:r>
          </a:p>
        </p:txBody>
      </p:sp>
      <p:sp>
        <p:nvSpPr>
          <p:cNvPr id="4099" name="Rectangle 3">
            <a:extLst>
              <a:ext uri="{FF2B5EF4-FFF2-40B4-BE49-F238E27FC236}">
                <a16:creationId xmlns:a16="http://schemas.microsoft.com/office/drawing/2014/main" id="{7C8A9275-8281-45A2-9CA9-728FF5CDDF54}"/>
              </a:ext>
            </a:extLst>
          </p:cNvPr>
          <p:cNvSpPr>
            <a:spLocks noGrp="1" noChangeArrowheads="1"/>
          </p:cNvSpPr>
          <p:nvPr>
            <p:ph type="body" idx="1"/>
          </p:nvPr>
        </p:nvSpPr>
        <p:spPr/>
        <p:txBody>
          <a:bodyPr/>
          <a:lstStyle/>
          <a:p>
            <a:pPr marL="0" indent="0" algn="ctr" eaLnBrk="1" hangingPunct="1">
              <a:buFontTx/>
              <a:buNone/>
            </a:pPr>
            <a:r>
              <a:rPr lang="en-US" altLang="ro-RO" sz="1800"/>
              <a:t>The metaphor “the saints of the prison” designates all those incarcerated during the Communist regime in Romania, in insensate prisons, where they were tortured physically, mentally and spiritually due to the fact that they disagreed  with the regime and, most of all, due to the fact that they did not agree to abandon their religious faith. </a:t>
            </a:r>
          </a:p>
          <a:p>
            <a:pPr marL="0" indent="0" algn="ctr" eaLnBrk="1" hangingPunct="1">
              <a:buFontTx/>
              <a:buNone/>
            </a:pPr>
            <a:r>
              <a:rPr lang="en-US" altLang="ro-RO" sz="1800"/>
              <a:t>Many of them died in prisons. Their relics are to be found in monasteries and churches throughout the country and it is said that the relics perform wonders. The Romanian Orthodox believers, and also those valuing the national freedom and democracy, have big respect for the people incarcerated in the communist prisons before 1989. </a:t>
            </a:r>
          </a:p>
          <a:p>
            <a:pPr marL="0" indent="0" algn="ctr" eaLnBrk="1" hangingPunct="1">
              <a:buFontTx/>
              <a:buNone/>
            </a:pPr>
            <a:r>
              <a:rPr lang="en-US" altLang="ro-RO" sz="1800"/>
              <a:t>There are several survivors of those experiences and the Romanian justice is still fighting for the punishment of the people leading the “re-educational” prisons, how they were called by the government</a:t>
            </a:r>
            <a:r>
              <a:rPr lang="en-US" altLang="ro-RO" sz="2000"/>
              <a:t>. </a:t>
            </a:r>
          </a:p>
        </p:txBody>
      </p:sp>
      <p:grpSp>
        <p:nvGrpSpPr>
          <p:cNvPr id="4100" name="Group 4">
            <a:extLst>
              <a:ext uri="{FF2B5EF4-FFF2-40B4-BE49-F238E27FC236}">
                <a16:creationId xmlns:a16="http://schemas.microsoft.com/office/drawing/2014/main" id="{46313644-4BEA-47B2-992E-CBC88DB5AAF5}"/>
              </a:ext>
            </a:extLst>
          </p:cNvPr>
          <p:cNvGrpSpPr>
            <a:grpSpLocks/>
          </p:cNvGrpSpPr>
          <p:nvPr/>
        </p:nvGrpSpPr>
        <p:grpSpPr bwMode="auto">
          <a:xfrm>
            <a:off x="144463" y="5373688"/>
            <a:ext cx="8928100" cy="1411287"/>
            <a:chOff x="91" y="3385"/>
            <a:chExt cx="5624" cy="889"/>
          </a:xfrm>
        </p:grpSpPr>
        <p:pic>
          <p:nvPicPr>
            <p:cNvPr id="4101" name="Picture 5" descr="2 2 red">
              <a:extLst>
                <a:ext uri="{FF2B5EF4-FFF2-40B4-BE49-F238E27FC236}">
                  <a16:creationId xmlns:a16="http://schemas.microsoft.com/office/drawing/2014/main" id="{60A2E2A8-C7D7-4269-888F-E0E8633CE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 y="3385"/>
              <a:ext cx="1383"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Imagini pentru universitatea 1 decembrie alba iul;ia sigla png">
              <a:extLst>
                <a:ext uri="{FF2B5EF4-FFF2-40B4-BE49-F238E27FC236}">
                  <a16:creationId xmlns:a16="http://schemas.microsoft.com/office/drawing/2014/main" id="{99E94863-285C-4731-9B8A-2968A45D5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 y="3521"/>
              <a:ext cx="533"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080B5B7-4524-4791-B3BE-58962AC20C44}"/>
              </a:ext>
            </a:extLst>
          </p:cNvPr>
          <p:cNvSpPr>
            <a:spLocks noGrp="1" noChangeArrowheads="1"/>
          </p:cNvSpPr>
          <p:nvPr>
            <p:ph type="title"/>
          </p:nvPr>
        </p:nvSpPr>
        <p:spPr/>
        <p:txBody>
          <a:bodyPr/>
          <a:lstStyle/>
          <a:p>
            <a:pPr eaLnBrk="1" hangingPunct="1"/>
            <a:r>
              <a:rPr lang="en-US" altLang="ro-RO">
                <a:solidFill>
                  <a:schemeClr val="bg1"/>
                </a:solidFill>
              </a:rPr>
              <a:t>The prison literature</a:t>
            </a:r>
          </a:p>
        </p:txBody>
      </p:sp>
      <p:sp>
        <p:nvSpPr>
          <p:cNvPr id="5123" name="Rectangle 3">
            <a:extLst>
              <a:ext uri="{FF2B5EF4-FFF2-40B4-BE49-F238E27FC236}">
                <a16:creationId xmlns:a16="http://schemas.microsoft.com/office/drawing/2014/main" id="{FD849BB2-FADD-4CF4-9A5F-BF28B1488E8C}"/>
              </a:ext>
            </a:extLst>
          </p:cNvPr>
          <p:cNvSpPr>
            <a:spLocks noGrp="1" noChangeArrowheads="1"/>
          </p:cNvSpPr>
          <p:nvPr>
            <p:ph type="body" idx="1"/>
          </p:nvPr>
        </p:nvSpPr>
        <p:spPr/>
        <p:txBody>
          <a:bodyPr/>
          <a:lstStyle/>
          <a:p>
            <a:pPr marL="0" indent="0" algn="ctr" eaLnBrk="1" hangingPunct="1">
              <a:buFontTx/>
              <a:buNone/>
            </a:pPr>
            <a:r>
              <a:rPr lang="en-US" altLang="ro-RO" sz="1800"/>
              <a:t>The people incarcerated, ma</a:t>
            </a:r>
            <a:r>
              <a:rPr lang="ro-RO" altLang="ro-RO" sz="1800"/>
              <a:t>n</a:t>
            </a:r>
            <a:r>
              <a:rPr lang="en-US" altLang="ro-RO" sz="1800"/>
              <a:t>y of them intellectuals, were not allowed to write anything or to perform religious rituals. Thus, a new  type of literature was created, transmitted orally from one cell to another, learned by heart by prisoners, many times transmitted through secret alphabets through the walls of the cells. </a:t>
            </a:r>
          </a:p>
          <a:p>
            <a:pPr marL="0" indent="0" algn="ctr" eaLnBrk="1" hangingPunct="1">
              <a:buFontTx/>
              <a:buNone/>
            </a:pPr>
            <a:r>
              <a:rPr lang="en-US" altLang="ro-RO" sz="1800"/>
              <a:t>The prison literature was especially poetry and the main theme are: suffering for faith, finding strength in faith for surviving and the national freedom that cannot be incarcerated.</a:t>
            </a:r>
          </a:p>
          <a:p>
            <a:pPr marL="0" indent="0" algn="ctr" eaLnBrk="1" hangingPunct="1">
              <a:buFontTx/>
              <a:buNone/>
            </a:pPr>
            <a:r>
              <a:rPr lang="en-US" altLang="ro-RO" sz="1800"/>
              <a:t>This type of prisons for the “rebels” opposing to the communist regime and fighting for faith functioned in Aiud, Gherla, Jilava, Pite</a:t>
            </a:r>
            <a:r>
              <a:rPr lang="ro-RO" altLang="ro-RO" sz="1800"/>
              <a:t>ști, Sighet and many other</a:t>
            </a:r>
            <a:r>
              <a:rPr lang="en-US" altLang="ro-RO" sz="1800"/>
              <a:t> places</a:t>
            </a:r>
            <a:r>
              <a:rPr lang="ro-RO" altLang="ro-RO" sz="1800"/>
              <a:t>.  The</a:t>
            </a:r>
            <a:r>
              <a:rPr lang="en-US" altLang="ro-RO" sz="1800"/>
              <a:t> prisons</a:t>
            </a:r>
            <a:r>
              <a:rPr lang="ro-RO" altLang="ro-RO" sz="1800"/>
              <a:t>, together with the prisoners, are a cult of the Romanian history and religion, hence, they are treasured in the collective memory and can open very</a:t>
            </a:r>
            <a:r>
              <a:rPr lang="en-US" altLang="ro-RO" sz="1800"/>
              <a:t> </a:t>
            </a:r>
            <a:r>
              <a:rPr lang="ro-RO" altLang="ro-RO" sz="1800"/>
              <a:t>eas</a:t>
            </a:r>
            <a:r>
              <a:rPr lang="en-US" altLang="ro-RO" sz="1800"/>
              <a:t>y</a:t>
            </a:r>
            <a:r>
              <a:rPr lang="ro-RO" altLang="ro-RO" sz="1800"/>
              <a:t> the sensitive c</a:t>
            </a:r>
            <a:r>
              <a:rPr lang="en-US" altLang="ro-RO" sz="1800"/>
              <a:t>h</a:t>
            </a:r>
            <a:r>
              <a:rPr lang="ro-RO" altLang="ro-RO" sz="1800"/>
              <a:t>annels of the Romanians</a:t>
            </a:r>
            <a:r>
              <a:rPr lang="en-US" altLang="ro-RO" sz="1800"/>
              <a:t>’ minds. </a:t>
            </a:r>
            <a:endParaRPr lang="ro-RO" altLang="ro-RO" sz="1800"/>
          </a:p>
        </p:txBody>
      </p:sp>
      <p:grpSp>
        <p:nvGrpSpPr>
          <p:cNvPr id="5124" name="Group 4">
            <a:extLst>
              <a:ext uri="{FF2B5EF4-FFF2-40B4-BE49-F238E27FC236}">
                <a16:creationId xmlns:a16="http://schemas.microsoft.com/office/drawing/2014/main" id="{2C4C97AA-199B-4F09-AF88-F70995759407}"/>
              </a:ext>
            </a:extLst>
          </p:cNvPr>
          <p:cNvGrpSpPr>
            <a:grpSpLocks/>
          </p:cNvGrpSpPr>
          <p:nvPr/>
        </p:nvGrpSpPr>
        <p:grpSpPr bwMode="auto">
          <a:xfrm>
            <a:off x="144463" y="5373688"/>
            <a:ext cx="8928100" cy="1411287"/>
            <a:chOff x="91" y="3385"/>
            <a:chExt cx="5624" cy="889"/>
          </a:xfrm>
        </p:grpSpPr>
        <p:pic>
          <p:nvPicPr>
            <p:cNvPr id="5125" name="Picture 5" descr="2 2 red">
              <a:extLst>
                <a:ext uri="{FF2B5EF4-FFF2-40B4-BE49-F238E27FC236}">
                  <a16:creationId xmlns:a16="http://schemas.microsoft.com/office/drawing/2014/main" id="{6F192FB8-C50B-4C40-B081-AF7257A25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 y="3385"/>
              <a:ext cx="1383"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Imagini pentru universitatea 1 decembrie alba iul;ia sigla png">
              <a:extLst>
                <a:ext uri="{FF2B5EF4-FFF2-40B4-BE49-F238E27FC236}">
                  <a16:creationId xmlns:a16="http://schemas.microsoft.com/office/drawing/2014/main" id="{F0975D0C-0A86-4F43-BC09-D1EEE7EC4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 y="3521"/>
              <a:ext cx="533"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7B94E3D-9E22-4349-8BC8-E000F6393927}"/>
              </a:ext>
            </a:extLst>
          </p:cNvPr>
          <p:cNvSpPr>
            <a:spLocks noGrp="1" noChangeArrowheads="1"/>
          </p:cNvSpPr>
          <p:nvPr>
            <p:ph type="title"/>
          </p:nvPr>
        </p:nvSpPr>
        <p:spPr>
          <a:xfrm>
            <a:off x="468313" y="188913"/>
            <a:ext cx="8229600" cy="1143000"/>
          </a:xfrm>
        </p:spPr>
        <p:txBody>
          <a:bodyPr/>
          <a:lstStyle/>
          <a:p>
            <a:pPr eaLnBrk="1" hangingPunct="1"/>
            <a:r>
              <a:rPr lang="en-US" altLang="ro-RO">
                <a:solidFill>
                  <a:schemeClr val="bg1"/>
                </a:solidFill>
              </a:rPr>
              <a:t>The use of the metaphor in literature</a:t>
            </a:r>
          </a:p>
        </p:txBody>
      </p:sp>
      <p:sp>
        <p:nvSpPr>
          <p:cNvPr id="6147" name="Rectangle 3">
            <a:extLst>
              <a:ext uri="{FF2B5EF4-FFF2-40B4-BE49-F238E27FC236}">
                <a16:creationId xmlns:a16="http://schemas.microsoft.com/office/drawing/2014/main" id="{AF774F22-0B9E-40B4-87FF-691BA00509BC}"/>
              </a:ext>
            </a:extLst>
          </p:cNvPr>
          <p:cNvSpPr>
            <a:spLocks noGrp="1" noChangeArrowheads="1"/>
          </p:cNvSpPr>
          <p:nvPr>
            <p:ph type="body" idx="1"/>
          </p:nvPr>
        </p:nvSpPr>
        <p:spPr/>
        <p:txBody>
          <a:bodyPr/>
          <a:lstStyle/>
          <a:p>
            <a:pPr marL="0" indent="0" algn="ctr" eaLnBrk="1" hangingPunct="1">
              <a:buFontTx/>
              <a:buNone/>
            </a:pPr>
            <a:r>
              <a:rPr lang="ro-RO" altLang="ro-RO" sz="1800"/>
              <a:t>The prison literature that survived was edited after 1989, when authors as Radu Gyr became known to the public. </a:t>
            </a:r>
          </a:p>
          <a:p>
            <a:pPr marL="0" indent="0" algn="ctr" eaLnBrk="1" hangingPunct="1">
              <a:buFontTx/>
              <a:buNone/>
            </a:pPr>
            <a:r>
              <a:rPr lang="ro-RO" altLang="ro-RO" sz="1800"/>
              <a:t>On the other hand, the saints of the prisons inspired many contemporary authors and researchers. A recent work dedicated to life during the communist regime is the novel </a:t>
            </a:r>
            <a:r>
              <a:rPr lang="en-US" altLang="ro-RO" sz="1800" i="1"/>
              <a:t>Un singur cer deasupra lor </a:t>
            </a:r>
            <a:r>
              <a:rPr lang="en-US" altLang="ro-RO" sz="1800"/>
              <a:t>(</a:t>
            </a:r>
            <a:r>
              <a:rPr lang="en-US" altLang="ro-RO" sz="1800" i="1"/>
              <a:t>A single sky upon them</a:t>
            </a:r>
            <a:r>
              <a:rPr lang="en-US" altLang="ro-RO" sz="1800"/>
              <a:t>), by Ruxandra Cesereanu, who dedicates t</a:t>
            </a:r>
            <a:r>
              <a:rPr lang="ro-RO" altLang="ro-RO" sz="1800"/>
              <a:t>hree</a:t>
            </a:r>
            <a:r>
              <a:rPr lang="en-US" altLang="ro-RO" sz="1800"/>
              <a:t> chapters to the saints of the prison: </a:t>
            </a:r>
            <a:r>
              <a:rPr lang="en-US" altLang="ro-RO" sz="1800" i="1"/>
              <a:t>Maica Arsenia </a:t>
            </a:r>
            <a:r>
              <a:rPr lang="en-US" altLang="ro-RO" sz="1800"/>
              <a:t>(</a:t>
            </a:r>
            <a:r>
              <a:rPr lang="en-US" altLang="ro-RO" sz="1800" i="1"/>
              <a:t>Amma Arsenia</a:t>
            </a:r>
            <a:r>
              <a:rPr lang="en-US" altLang="ro-RO" sz="1800"/>
              <a:t>)</a:t>
            </a:r>
            <a:r>
              <a:rPr lang="ro-RO" altLang="ro-RO" sz="1800"/>
              <a:t>, Padre Basilio and Alexandru, </a:t>
            </a:r>
            <a:r>
              <a:rPr lang="en-US" altLang="ro-RO" sz="1800"/>
              <a:t> the last one reproducing the horrors from the prison of Pite</a:t>
            </a:r>
            <a:r>
              <a:rPr lang="ro-RO" altLang="ro-RO" sz="1800"/>
              <a:t>ști, based on historic documentation. </a:t>
            </a:r>
          </a:p>
          <a:p>
            <a:pPr marL="0" indent="0" algn="ctr" eaLnBrk="1" hangingPunct="1">
              <a:buFontTx/>
              <a:buNone/>
            </a:pPr>
            <a:r>
              <a:rPr lang="ro-RO" altLang="ro-RO" sz="1800"/>
              <a:t>Not just a writer, but also a researcher of the phenomenon of the political prisons from Romania, Ruxandra Cesereanu also published recently a memorialistic volume dedicated to her paternal grandfather, Vasile Cesereanu (Padre Basilio from the mentioned novel), a Greek-Catholic priest, persecuted by Securitate and</a:t>
            </a:r>
            <a:r>
              <a:rPr lang="en-US" altLang="ro-RO" sz="1800"/>
              <a:t> who</a:t>
            </a:r>
            <a:r>
              <a:rPr lang="ro-RO" altLang="ro-RO" sz="1800"/>
              <a:t> eventually escaped in Italy, with no possible connection with the family for a long time. </a:t>
            </a:r>
            <a:endParaRPr lang="en-US" altLang="ro-RO" sz="1800"/>
          </a:p>
        </p:txBody>
      </p:sp>
      <p:grpSp>
        <p:nvGrpSpPr>
          <p:cNvPr id="6148" name="Group 4">
            <a:extLst>
              <a:ext uri="{FF2B5EF4-FFF2-40B4-BE49-F238E27FC236}">
                <a16:creationId xmlns:a16="http://schemas.microsoft.com/office/drawing/2014/main" id="{34945545-39D4-4602-8569-9126D2FA8D56}"/>
              </a:ext>
            </a:extLst>
          </p:cNvPr>
          <p:cNvGrpSpPr>
            <a:grpSpLocks/>
          </p:cNvGrpSpPr>
          <p:nvPr/>
        </p:nvGrpSpPr>
        <p:grpSpPr bwMode="auto">
          <a:xfrm>
            <a:off x="144463" y="5373688"/>
            <a:ext cx="8928100" cy="1411287"/>
            <a:chOff x="91" y="3385"/>
            <a:chExt cx="5624" cy="889"/>
          </a:xfrm>
        </p:grpSpPr>
        <p:pic>
          <p:nvPicPr>
            <p:cNvPr id="6149" name="Picture 5" descr="2 2 red">
              <a:extLst>
                <a:ext uri="{FF2B5EF4-FFF2-40B4-BE49-F238E27FC236}">
                  <a16:creationId xmlns:a16="http://schemas.microsoft.com/office/drawing/2014/main" id="{3976643C-0698-4328-9B57-973F75337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 y="3385"/>
              <a:ext cx="1383"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Imagini pentru universitatea 1 decembrie alba iul;ia sigla png">
              <a:extLst>
                <a:ext uri="{FF2B5EF4-FFF2-40B4-BE49-F238E27FC236}">
                  <a16:creationId xmlns:a16="http://schemas.microsoft.com/office/drawing/2014/main" id="{DDD18493-D34A-43E2-8504-1762790EB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 y="3521"/>
              <a:ext cx="533"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3371A0A-1755-470F-B500-197AEFFC3945}"/>
              </a:ext>
            </a:extLst>
          </p:cNvPr>
          <p:cNvSpPr>
            <a:spLocks noGrp="1" noChangeArrowheads="1"/>
          </p:cNvSpPr>
          <p:nvPr>
            <p:ph type="title"/>
          </p:nvPr>
        </p:nvSpPr>
        <p:spPr>
          <a:xfrm>
            <a:off x="468313" y="188913"/>
            <a:ext cx="8229600" cy="1143000"/>
          </a:xfrm>
        </p:spPr>
        <p:txBody>
          <a:bodyPr/>
          <a:lstStyle/>
          <a:p>
            <a:pPr eaLnBrk="1" hangingPunct="1"/>
            <a:r>
              <a:rPr lang="en-US" altLang="ro-RO">
                <a:solidFill>
                  <a:schemeClr val="bg1"/>
                </a:solidFill>
              </a:rPr>
              <a:t>The revival of the metaphor for the young generations</a:t>
            </a:r>
          </a:p>
        </p:txBody>
      </p:sp>
      <p:sp>
        <p:nvSpPr>
          <p:cNvPr id="192515" name="Rectangle 3">
            <a:extLst>
              <a:ext uri="{FF2B5EF4-FFF2-40B4-BE49-F238E27FC236}">
                <a16:creationId xmlns:a16="http://schemas.microsoft.com/office/drawing/2014/main" id="{0FC42827-5D16-4BE7-A0DA-E1AC68C1C508}"/>
              </a:ext>
            </a:extLst>
          </p:cNvPr>
          <p:cNvSpPr>
            <a:spLocks noGrp="1" noChangeArrowheads="1"/>
          </p:cNvSpPr>
          <p:nvPr>
            <p:ph type="body" idx="1"/>
          </p:nvPr>
        </p:nvSpPr>
        <p:spPr/>
        <p:txBody>
          <a:bodyPr/>
          <a:lstStyle/>
          <a:p>
            <a:pPr marL="0" indent="0" algn="ctr" eaLnBrk="1" hangingPunct="1">
              <a:buFontTx/>
              <a:buNone/>
              <a:defRPr/>
            </a:pPr>
            <a:r>
              <a:rPr lang="ro-RO" altLang="ro-RO" sz="1800" dirty="0"/>
              <a:t>The secularised contemporary young generations tend to lose the connection with the history of the communist Romania, especially forgeting the ones that suffered or/and died in prisons for the right to believe in God. </a:t>
            </a:r>
          </a:p>
          <a:p>
            <a:pPr marL="0" indent="0" algn="ctr" eaLnBrk="1" hangingPunct="1">
              <a:buFontTx/>
              <a:buNone/>
              <a:defRPr/>
            </a:pPr>
            <a:r>
              <a:rPr lang="ro-RO" altLang="ro-RO" sz="1800" dirty="0"/>
              <a:t>Still, there are signs that the metaphor and the events that created her are not lost entirely for the young generations. We discovered two types of manifestations:</a:t>
            </a:r>
            <a:endParaRPr lang="en-US" altLang="ro-RO" sz="1800" dirty="0"/>
          </a:p>
          <a:p>
            <a:pPr algn="ctr" eaLnBrk="1" hangingPunct="1">
              <a:defRPr/>
            </a:pPr>
            <a:r>
              <a:rPr lang="en-US" altLang="ro-RO" sz="1800" dirty="0"/>
              <a:t>The use of the historical characters and events as inspiration for hip-hop music projects, very appealing for the youth. The artist  Cedry2k released the EP </a:t>
            </a:r>
            <a:r>
              <a:rPr lang="en-US" altLang="ro-RO" sz="1800" i="1" dirty="0" err="1"/>
              <a:t>Sfin</a:t>
            </a:r>
            <a:r>
              <a:rPr lang="ro-RO" altLang="ro-RO" sz="1800" i="1" dirty="0"/>
              <a:t>ții închisorilor </a:t>
            </a:r>
            <a:r>
              <a:rPr lang="en-US" altLang="ro-RO" sz="1800" i="1" dirty="0"/>
              <a:t> </a:t>
            </a:r>
            <a:r>
              <a:rPr lang="en-US" altLang="ro-RO" sz="1800" dirty="0"/>
              <a:t>(</a:t>
            </a:r>
            <a:r>
              <a:rPr lang="en-US" altLang="ro-RO" sz="1800" i="1" dirty="0"/>
              <a:t>The saints of the prisons</a:t>
            </a:r>
            <a:r>
              <a:rPr lang="en-US" altLang="ro-RO" sz="1800" dirty="0"/>
              <a:t>) in 2014, with big success to the public</a:t>
            </a:r>
          </a:p>
          <a:p>
            <a:pPr algn="ctr" eaLnBrk="1" hangingPunct="1">
              <a:defRPr/>
            </a:pPr>
            <a:r>
              <a:rPr lang="en-US" altLang="ro-RO" sz="1800" dirty="0"/>
              <a:t>A social manifestation of the metaphor are the groups called </a:t>
            </a:r>
            <a:r>
              <a:rPr lang="en-US" altLang="ro-RO" sz="1800" dirty="0" err="1"/>
              <a:t>Neam</a:t>
            </a:r>
            <a:r>
              <a:rPr lang="en-US" altLang="ro-RO" sz="1800" dirty="0"/>
              <a:t> unit (United nation), which manifest a real cult and an efficient dissemination of the metaphor</a:t>
            </a:r>
          </a:p>
        </p:txBody>
      </p:sp>
      <p:grpSp>
        <p:nvGrpSpPr>
          <p:cNvPr id="7172" name="Group 4">
            <a:extLst>
              <a:ext uri="{FF2B5EF4-FFF2-40B4-BE49-F238E27FC236}">
                <a16:creationId xmlns:a16="http://schemas.microsoft.com/office/drawing/2014/main" id="{E500A0E8-4990-461A-943D-E923BF244D23}"/>
              </a:ext>
            </a:extLst>
          </p:cNvPr>
          <p:cNvGrpSpPr>
            <a:grpSpLocks/>
          </p:cNvGrpSpPr>
          <p:nvPr/>
        </p:nvGrpSpPr>
        <p:grpSpPr bwMode="auto">
          <a:xfrm>
            <a:off x="144463" y="5373688"/>
            <a:ext cx="8928100" cy="1411287"/>
            <a:chOff x="91" y="3385"/>
            <a:chExt cx="5624" cy="889"/>
          </a:xfrm>
        </p:grpSpPr>
        <p:pic>
          <p:nvPicPr>
            <p:cNvPr id="7173" name="Picture 5" descr="2 2 red">
              <a:extLst>
                <a:ext uri="{FF2B5EF4-FFF2-40B4-BE49-F238E27FC236}">
                  <a16:creationId xmlns:a16="http://schemas.microsoft.com/office/drawing/2014/main" id="{433BF3C8-3FB6-4A2E-AA64-C9DE893A9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 y="3385"/>
              <a:ext cx="1383"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Imagini pentru universitatea 1 decembrie alba iul;ia sigla png">
              <a:extLst>
                <a:ext uri="{FF2B5EF4-FFF2-40B4-BE49-F238E27FC236}">
                  <a16:creationId xmlns:a16="http://schemas.microsoft.com/office/drawing/2014/main" id="{02FE6966-1CB5-4F5E-9CAD-71D87FBD2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 y="3521"/>
              <a:ext cx="533"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50EF9AC-B9C7-43A4-BF82-FF8C2C5BA998}"/>
              </a:ext>
            </a:extLst>
          </p:cNvPr>
          <p:cNvSpPr>
            <a:spLocks noGrp="1" noChangeArrowheads="1"/>
          </p:cNvSpPr>
          <p:nvPr>
            <p:ph type="title"/>
          </p:nvPr>
        </p:nvSpPr>
        <p:spPr/>
        <p:txBody>
          <a:bodyPr/>
          <a:lstStyle/>
          <a:p>
            <a:pPr eaLnBrk="1" hangingPunct="1"/>
            <a:r>
              <a:rPr lang="en-US" altLang="ro-RO">
                <a:solidFill>
                  <a:schemeClr val="bg1"/>
                </a:solidFill>
              </a:rPr>
              <a:t>The abuse of the metaphor</a:t>
            </a:r>
          </a:p>
        </p:txBody>
      </p:sp>
      <p:sp>
        <p:nvSpPr>
          <p:cNvPr id="8195" name="Rectangle 3">
            <a:extLst>
              <a:ext uri="{FF2B5EF4-FFF2-40B4-BE49-F238E27FC236}">
                <a16:creationId xmlns:a16="http://schemas.microsoft.com/office/drawing/2014/main" id="{5EBDA0EB-D143-4D14-BF4D-182247198DE6}"/>
              </a:ext>
            </a:extLst>
          </p:cNvPr>
          <p:cNvSpPr>
            <a:spLocks noGrp="1" noChangeArrowheads="1"/>
          </p:cNvSpPr>
          <p:nvPr>
            <p:ph type="body" idx="1"/>
          </p:nvPr>
        </p:nvSpPr>
        <p:spPr/>
        <p:txBody>
          <a:bodyPr/>
          <a:lstStyle/>
          <a:p>
            <a:pPr marL="0" indent="0" algn="ctr" eaLnBrk="1" hangingPunct="1">
              <a:buFontTx/>
              <a:buNone/>
            </a:pPr>
            <a:r>
              <a:rPr lang="en-US" altLang="ro-RO" sz="2100"/>
              <a:t>Due to the persistence of the metaphor in the Romanian collective memory, it became interesting for the political class. Almost all those convicted for corruption have claimed that they were political victims, punished for trying to free the nation from foreign and/or communist interests. They are the new “saints of the prisons”.</a:t>
            </a:r>
          </a:p>
          <a:p>
            <a:pPr marL="0" indent="0" algn="ctr" eaLnBrk="1" hangingPunct="1">
              <a:buFontTx/>
              <a:buNone/>
            </a:pPr>
            <a:r>
              <a:rPr lang="en-US" altLang="ro-RO" sz="2100"/>
              <a:t>Many times, these convicted people go to prisons that are much above the living level of other prisons in Romania and, because they can afford to pay the indulgence of the guardians, their rights are different (not legally) than the rights of other prisoners: packages, telephones, access to internet, conjugal visits, permission to visit the family outside</a:t>
            </a:r>
            <a:r>
              <a:rPr lang="en-US" altLang="ro-RO" sz="2200"/>
              <a:t> </a:t>
            </a:r>
            <a:r>
              <a:rPr lang="en-US" altLang="ro-RO" sz="2100"/>
              <a:t>the prisons, medical services, etc. </a:t>
            </a:r>
          </a:p>
        </p:txBody>
      </p:sp>
      <p:grpSp>
        <p:nvGrpSpPr>
          <p:cNvPr id="8196" name="Group 4">
            <a:extLst>
              <a:ext uri="{FF2B5EF4-FFF2-40B4-BE49-F238E27FC236}">
                <a16:creationId xmlns:a16="http://schemas.microsoft.com/office/drawing/2014/main" id="{D3E4A3CE-B2A7-4129-A075-45D3DD5112A9}"/>
              </a:ext>
            </a:extLst>
          </p:cNvPr>
          <p:cNvGrpSpPr>
            <a:grpSpLocks/>
          </p:cNvGrpSpPr>
          <p:nvPr/>
        </p:nvGrpSpPr>
        <p:grpSpPr bwMode="auto">
          <a:xfrm>
            <a:off x="144463" y="5373688"/>
            <a:ext cx="8928100" cy="1411287"/>
            <a:chOff x="91" y="3385"/>
            <a:chExt cx="5624" cy="889"/>
          </a:xfrm>
        </p:grpSpPr>
        <p:pic>
          <p:nvPicPr>
            <p:cNvPr id="8197" name="Picture 5" descr="2 2 red">
              <a:extLst>
                <a:ext uri="{FF2B5EF4-FFF2-40B4-BE49-F238E27FC236}">
                  <a16:creationId xmlns:a16="http://schemas.microsoft.com/office/drawing/2014/main" id="{1CC41FFD-456D-4A64-9099-29DC2C242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 y="3385"/>
              <a:ext cx="1383"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Imagini pentru universitatea 1 decembrie alba iul;ia sigla png">
              <a:extLst>
                <a:ext uri="{FF2B5EF4-FFF2-40B4-BE49-F238E27FC236}">
                  <a16:creationId xmlns:a16="http://schemas.microsoft.com/office/drawing/2014/main" id="{FAB73F15-E6DC-4B3F-9AE3-5E9B40BFE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 y="3521"/>
              <a:ext cx="533"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0561502-A32E-4B5B-908E-D20DA1E1CB64}"/>
              </a:ext>
            </a:extLst>
          </p:cNvPr>
          <p:cNvSpPr>
            <a:spLocks noGrp="1" noChangeArrowheads="1"/>
          </p:cNvSpPr>
          <p:nvPr>
            <p:ph type="title"/>
          </p:nvPr>
        </p:nvSpPr>
        <p:spPr/>
        <p:txBody>
          <a:bodyPr/>
          <a:lstStyle/>
          <a:p>
            <a:pPr eaLnBrk="1" hangingPunct="1"/>
            <a:r>
              <a:rPr lang="en-US" altLang="en-US">
                <a:solidFill>
                  <a:schemeClr val="bg1"/>
                </a:solidFill>
              </a:rPr>
              <a:t>The new “prison literature”</a:t>
            </a:r>
            <a:endParaRPr lang="en-US" altLang="ro-RO">
              <a:solidFill>
                <a:schemeClr val="bg1"/>
              </a:solidFill>
            </a:endParaRPr>
          </a:p>
        </p:txBody>
      </p:sp>
      <p:sp>
        <p:nvSpPr>
          <p:cNvPr id="9219" name="Rectangle 3">
            <a:extLst>
              <a:ext uri="{FF2B5EF4-FFF2-40B4-BE49-F238E27FC236}">
                <a16:creationId xmlns:a16="http://schemas.microsoft.com/office/drawing/2014/main" id="{6EE7BE13-63CA-43F1-AD66-2F44F869C110}"/>
              </a:ext>
            </a:extLst>
          </p:cNvPr>
          <p:cNvSpPr>
            <a:spLocks noGrp="1" noChangeArrowheads="1"/>
          </p:cNvSpPr>
          <p:nvPr>
            <p:ph type="body" idx="1"/>
          </p:nvPr>
        </p:nvSpPr>
        <p:spPr/>
        <p:txBody>
          <a:bodyPr/>
          <a:lstStyle/>
          <a:p>
            <a:pPr marL="0" indent="0" algn="ctr" eaLnBrk="1" hangingPunct="1">
              <a:buFontTx/>
              <a:buNone/>
            </a:pPr>
            <a:r>
              <a:rPr lang="en-US" altLang="en-US" sz="1900"/>
              <a:t>Another phenomenon manifesting in correlation with the abuse of the discussed metaphor is the literature/books written by the contemporary political class convicted for corruption or traffic of influence. These books are used by lawyers to obtain more gentle sanctions or the statute of “eligible for parole”. </a:t>
            </a:r>
          </a:p>
          <a:p>
            <a:pPr marL="0" indent="0" algn="ctr" eaLnBrk="1" hangingPunct="1">
              <a:buFontTx/>
              <a:buNone/>
            </a:pPr>
            <a:r>
              <a:rPr lang="en-US" altLang="en-US" sz="1900"/>
              <a:t>Practically, there is a total abuse of the metaphor, on one hand because they are allowed to manifest in creations, and, on the other hand, writing creates privileges and not sanctions, as for the real saints of the prisons. </a:t>
            </a:r>
          </a:p>
          <a:p>
            <a:pPr marL="0" indent="0" algn="ctr" eaLnBrk="1" hangingPunct="1">
              <a:buFontTx/>
              <a:buNone/>
            </a:pPr>
            <a:r>
              <a:rPr lang="en-US" altLang="en-US" sz="1900"/>
              <a:t>There are a lot of articles in the Romanian media that show that the books of the convicted political class are most of the times written by other people and only signed by the prisoners, in order to be freed on parole. This suggests a total imposture of the statute of unjustly accused and convicted good Romanians</a:t>
            </a:r>
            <a:r>
              <a:rPr lang="en-US" altLang="en-US" sz="2400"/>
              <a:t>. </a:t>
            </a:r>
            <a:endParaRPr lang="ro-RO" altLang="en-US" sz="2400"/>
          </a:p>
        </p:txBody>
      </p:sp>
      <p:grpSp>
        <p:nvGrpSpPr>
          <p:cNvPr id="9220" name="Group 4">
            <a:extLst>
              <a:ext uri="{FF2B5EF4-FFF2-40B4-BE49-F238E27FC236}">
                <a16:creationId xmlns:a16="http://schemas.microsoft.com/office/drawing/2014/main" id="{19B01F2F-BFC7-4D70-A776-8451848F793F}"/>
              </a:ext>
            </a:extLst>
          </p:cNvPr>
          <p:cNvGrpSpPr>
            <a:grpSpLocks/>
          </p:cNvGrpSpPr>
          <p:nvPr/>
        </p:nvGrpSpPr>
        <p:grpSpPr bwMode="auto">
          <a:xfrm>
            <a:off x="144463" y="5373688"/>
            <a:ext cx="8928100" cy="1411287"/>
            <a:chOff x="91" y="3385"/>
            <a:chExt cx="5624" cy="889"/>
          </a:xfrm>
        </p:grpSpPr>
        <p:pic>
          <p:nvPicPr>
            <p:cNvPr id="9221" name="Picture 5" descr="2 2 red">
              <a:extLst>
                <a:ext uri="{FF2B5EF4-FFF2-40B4-BE49-F238E27FC236}">
                  <a16:creationId xmlns:a16="http://schemas.microsoft.com/office/drawing/2014/main" id="{15CBFBF6-5203-494D-A7EF-8C7B0DAFC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 y="3385"/>
              <a:ext cx="1383"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Imagini pentru universitatea 1 decembrie alba iul;ia sigla png">
              <a:extLst>
                <a:ext uri="{FF2B5EF4-FFF2-40B4-BE49-F238E27FC236}">
                  <a16:creationId xmlns:a16="http://schemas.microsoft.com/office/drawing/2014/main" id="{0045402C-9412-4095-95FD-461234BF7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 y="3521"/>
              <a:ext cx="533"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90BA1D-88FE-4EB7-A6F3-7ACD92846DFE}"/>
              </a:ext>
            </a:extLst>
          </p:cNvPr>
          <p:cNvSpPr>
            <a:spLocks noGrp="1" noChangeArrowheads="1"/>
          </p:cNvSpPr>
          <p:nvPr>
            <p:ph type="title"/>
          </p:nvPr>
        </p:nvSpPr>
        <p:spPr/>
        <p:txBody>
          <a:bodyPr/>
          <a:lstStyle/>
          <a:p>
            <a:pPr eaLnBrk="1" hangingPunct="1"/>
            <a:r>
              <a:rPr lang="en-US" altLang="ro-RO">
                <a:solidFill>
                  <a:schemeClr val="bg1"/>
                </a:solidFill>
              </a:rPr>
              <a:t>Conclusions</a:t>
            </a:r>
          </a:p>
        </p:txBody>
      </p:sp>
      <p:sp>
        <p:nvSpPr>
          <p:cNvPr id="10243" name="Rectangle 3">
            <a:extLst>
              <a:ext uri="{FF2B5EF4-FFF2-40B4-BE49-F238E27FC236}">
                <a16:creationId xmlns:a16="http://schemas.microsoft.com/office/drawing/2014/main" id="{06EB6B68-D9F0-433D-878D-1330564C653D}"/>
              </a:ext>
            </a:extLst>
          </p:cNvPr>
          <p:cNvSpPr>
            <a:spLocks noGrp="1" noChangeArrowheads="1"/>
          </p:cNvSpPr>
          <p:nvPr>
            <p:ph type="body" idx="1"/>
          </p:nvPr>
        </p:nvSpPr>
        <p:spPr/>
        <p:txBody>
          <a:bodyPr/>
          <a:lstStyle/>
          <a:p>
            <a:pPr marL="0" indent="0" algn="ctr" eaLnBrk="1" hangingPunct="1">
              <a:buFontTx/>
              <a:buNone/>
            </a:pPr>
            <a:r>
              <a:rPr lang="en-US" altLang="en-US" sz="2400"/>
              <a:t>We intend to develop as further direction of study the identification of the components of the metaphor “the saints of the prisons” in the Romanian political discourse and behavior.</a:t>
            </a:r>
          </a:p>
          <a:p>
            <a:pPr marL="0" indent="0" algn="ctr" eaLnBrk="1" hangingPunct="1">
              <a:buFontTx/>
              <a:buNone/>
            </a:pPr>
            <a:r>
              <a:rPr lang="en-US" altLang="en-US" sz="2400"/>
              <a:t>Our conclusion is that the metaphor “the saints of the prisons”’ has a high potential of revival in the contemporary society. In the same time, the metaphor is in danger of being confiscated by the political class and used abusively for its own interest, striped by the real characteristics of the metaphors. </a:t>
            </a:r>
          </a:p>
          <a:p>
            <a:pPr marL="0" indent="0" algn="ctr" eaLnBrk="1" hangingPunct="1">
              <a:buFontTx/>
              <a:buNone/>
            </a:pPr>
            <a:r>
              <a:rPr lang="en-US" altLang="en-US" sz="2400"/>
              <a:t>.  </a:t>
            </a:r>
            <a:endParaRPr lang="ro-RO" altLang="en-US" sz="2400"/>
          </a:p>
        </p:txBody>
      </p:sp>
      <p:grpSp>
        <p:nvGrpSpPr>
          <p:cNvPr id="10244" name="Group 4">
            <a:extLst>
              <a:ext uri="{FF2B5EF4-FFF2-40B4-BE49-F238E27FC236}">
                <a16:creationId xmlns:a16="http://schemas.microsoft.com/office/drawing/2014/main" id="{0F66CA97-8C8F-438F-B0BC-57455D65F5DE}"/>
              </a:ext>
            </a:extLst>
          </p:cNvPr>
          <p:cNvGrpSpPr>
            <a:grpSpLocks/>
          </p:cNvGrpSpPr>
          <p:nvPr/>
        </p:nvGrpSpPr>
        <p:grpSpPr bwMode="auto">
          <a:xfrm>
            <a:off x="144463" y="5373688"/>
            <a:ext cx="8928100" cy="1411287"/>
            <a:chOff x="91" y="3385"/>
            <a:chExt cx="5624" cy="889"/>
          </a:xfrm>
        </p:grpSpPr>
        <p:pic>
          <p:nvPicPr>
            <p:cNvPr id="10245" name="Picture 5" descr="2 2 red">
              <a:extLst>
                <a:ext uri="{FF2B5EF4-FFF2-40B4-BE49-F238E27FC236}">
                  <a16:creationId xmlns:a16="http://schemas.microsoft.com/office/drawing/2014/main" id="{13C6C969-2669-4973-AF92-7032561BB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 y="3385"/>
              <a:ext cx="1383"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Imagini pentru universitatea 1 decembrie alba iul;ia sigla png">
              <a:extLst>
                <a:ext uri="{FF2B5EF4-FFF2-40B4-BE49-F238E27FC236}">
                  <a16:creationId xmlns:a16="http://schemas.microsoft.com/office/drawing/2014/main" id="{0802D5D7-9DF7-430F-B211-897F773EE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 y="3521"/>
              <a:ext cx="533"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11046</TotalTime>
  <Words>1148</Words>
  <Application>Microsoft Office PowerPoint</Application>
  <PresentationFormat>Expunere pe ecran (4:3)</PresentationFormat>
  <Paragraphs>34</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10</vt:i4>
      </vt:variant>
    </vt:vector>
  </HeadingPairs>
  <TitlesOfParts>
    <vt:vector size="15" baseType="lpstr">
      <vt:lpstr>Arial</vt:lpstr>
      <vt:lpstr>Calibri</vt:lpstr>
      <vt:lpstr>Times New Roman</vt:lpstr>
      <vt:lpstr>Monotype Corsiva</vt:lpstr>
      <vt:lpstr>Diseño predeterminado</vt:lpstr>
      <vt:lpstr> The saints of the prisons –   The use and the abuse of a metaphor </vt:lpstr>
      <vt:lpstr>Introduction</vt:lpstr>
      <vt:lpstr>The origins of the metaphor</vt:lpstr>
      <vt:lpstr>The prison literature</vt:lpstr>
      <vt:lpstr>The use of the metaphor in literature</vt:lpstr>
      <vt:lpstr>The revival of the metaphor for the young generations</vt:lpstr>
      <vt:lpstr>The abuse of the metaphor</vt:lpstr>
      <vt:lpstr>The new “prison literature”</vt:lpstr>
      <vt:lpstr>Conclusions</vt:lpstr>
      <vt:lpstr>Prezentare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Admin</cp:lastModifiedBy>
  <cp:revision>757</cp:revision>
  <dcterms:created xsi:type="dcterms:W3CDTF">2010-05-23T14:28:12Z</dcterms:created>
  <dcterms:modified xsi:type="dcterms:W3CDTF">2017-11-15T05:17:03Z</dcterms:modified>
</cp:coreProperties>
</file>