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257" r:id="rId3"/>
    <p:sldId id="277" r:id="rId4"/>
    <p:sldId id="258" r:id="rId5"/>
    <p:sldId id="279" r:id="rId6"/>
    <p:sldId id="259" r:id="rId7"/>
    <p:sldId id="302" r:id="rId8"/>
    <p:sldId id="303" r:id="rId9"/>
    <p:sldId id="304" r:id="rId10"/>
    <p:sldId id="262" r:id="rId11"/>
    <p:sldId id="263" r:id="rId12"/>
    <p:sldId id="264" r:id="rId13"/>
    <p:sldId id="265" r:id="rId14"/>
    <p:sldId id="266" r:id="rId15"/>
    <p:sldId id="281" r:id="rId16"/>
    <p:sldId id="280" r:id="rId17"/>
    <p:sldId id="282" r:id="rId18"/>
    <p:sldId id="301" r:id="rId19"/>
    <p:sldId id="307" r:id="rId20"/>
    <p:sldId id="308" r:id="rId21"/>
    <p:sldId id="309" r:id="rId22"/>
    <p:sldId id="305" r:id="rId23"/>
    <p:sldId id="306" r:id="rId24"/>
    <p:sldId id="283" r:id="rId25"/>
    <p:sldId id="284" r:id="rId26"/>
    <p:sldId id="310" r:id="rId27"/>
    <p:sldId id="311" r:id="rId28"/>
    <p:sldId id="317" r:id="rId29"/>
    <p:sldId id="314" r:id="rId30"/>
    <p:sldId id="285" r:id="rId31"/>
    <p:sldId id="312" r:id="rId32"/>
    <p:sldId id="315" r:id="rId33"/>
    <p:sldId id="276" r:id="rId34"/>
    <p:sldId id="313" r:id="rId35"/>
    <p:sldId id="316" r:id="rId36"/>
    <p:sldId id="300" r:id="rId37"/>
    <p:sldId id="29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4AF06-C82C-44CC-B21B-2B89F30C36F6}" type="datetimeFigureOut">
              <a:rPr lang="en-GB" smtClean="0"/>
              <a:t>26/04/2017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273D1-03BF-4122-BE08-5567C6C0B96A}" type="slidenum">
              <a:rPr lang="en-GB" smtClean="0"/>
              <a:t>‹#›</a:t>
            </a:fld>
            <a:endParaRPr lang="en-GB"/>
          </a:p>
        </p:txBody>
      </p:sp>
    </p:spTree>
    <p:extLst>
      <p:ext uri="{BB962C8B-B14F-4D97-AF65-F5344CB8AC3E}">
        <p14:creationId xmlns:p14="http://schemas.microsoft.com/office/powerpoint/2010/main" val="225315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9273D1-03BF-4122-BE08-5567C6C0B96A}" type="slidenum">
              <a:rPr lang="en-GB" smtClean="0"/>
              <a:t>2</a:t>
            </a:fld>
            <a:endParaRPr lang="en-GB"/>
          </a:p>
        </p:txBody>
      </p:sp>
    </p:spTree>
    <p:extLst>
      <p:ext uri="{BB962C8B-B14F-4D97-AF65-F5344CB8AC3E}">
        <p14:creationId xmlns:p14="http://schemas.microsoft.com/office/powerpoint/2010/main" val="2268849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4/26/2017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4/26/2017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0672" y="1716657"/>
            <a:ext cx="6937395" cy="1670007"/>
          </a:xfrm>
        </p:spPr>
        <p:txBody>
          <a:bodyPr/>
          <a:lstStyle/>
          <a:p>
            <a:r>
              <a:rPr lang="en-GB" sz="3200" b="1" dirty="0"/>
              <a:t>Conceptualisation of ECONOMY in the British and Romanian business press. A corpus-based approach</a:t>
            </a:r>
            <a:endParaRPr lang="en-GB" sz="3200" dirty="0"/>
          </a:p>
        </p:txBody>
      </p:sp>
      <p:sp>
        <p:nvSpPr>
          <p:cNvPr id="3" name="Subtitle 2"/>
          <p:cNvSpPr>
            <a:spLocks noGrp="1"/>
          </p:cNvSpPr>
          <p:nvPr>
            <p:ph type="subTitle" idx="1"/>
          </p:nvPr>
        </p:nvSpPr>
        <p:spPr>
          <a:xfrm>
            <a:off x="2692398" y="3665951"/>
            <a:ext cx="6995066" cy="1639019"/>
          </a:xfrm>
        </p:spPr>
        <p:txBody>
          <a:bodyPr>
            <a:normAutofit fontScale="92500" lnSpcReduction="10000"/>
          </a:bodyPr>
          <a:lstStyle/>
          <a:p>
            <a:r>
              <a:rPr lang="en-US" sz="2400" b="1" dirty="0" smtClean="0">
                <a:solidFill>
                  <a:srgbClr val="C00000"/>
                </a:solidFill>
                <a:effectLst>
                  <a:outerShdw blurRad="38100" dist="38100" dir="2700000" algn="tl">
                    <a:srgbClr val="000000">
                      <a:alpha val="43137"/>
                    </a:srgbClr>
                  </a:outerShdw>
                </a:effectLst>
              </a:rPr>
              <a:t>Teodora </a:t>
            </a:r>
            <a:r>
              <a:rPr lang="en-US" sz="2400" b="1" dirty="0" err="1" smtClean="0">
                <a:solidFill>
                  <a:srgbClr val="C00000"/>
                </a:solidFill>
                <a:effectLst>
                  <a:outerShdw blurRad="38100" dist="38100" dir="2700000" algn="tl">
                    <a:srgbClr val="000000">
                      <a:alpha val="43137"/>
                    </a:srgbClr>
                  </a:outerShdw>
                </a:effectLst>
              </a:rPr>
              <a:t>Popescu</a:t>
            </a:r>
            <a:endParaRPr lang="en-US" sz="2400" b="1" dirty="0" smtClean="0">
              <a:solidFill>
                <a:srgbClr val="C00000"/>
              </a:solidFill>
              <a:effectLst>
                <a:outerShdw blurRad="38100" dist="38100" dir="2700000" algn="tl">
                  <a:srgbClr val="000000">
                    <a:alpha val="43137"/>
                  </a:srgbClr>
                </a:outerShdw>
              </a:effectLst>
            </a:endParaRPr>
          </a:p>
          <a:p>
            <a:r>
              <a:rPr lang="en-US" dirty="0" smtClean="0"/>
              <a:t>University of Alba Iulia, Romania</a:t>
            </a:r>
          </a:p>
          <a:p>
            <a:endParaRPr lang="en-US" dirty="0"/>
          </a:p>
          <a:p>
            <a:pPr algn="r"/>
            <a:r>
              <a:rPr lang="ro-RO" sz="1700" dirty="0" smtClean="0"/>
              <a:t>26</a:t>
            </a:r>
            <a:r>
              <a:rPr lang="en-US" sz="1700" dirty="0" smtClean="0"/>
              <a:t>-</a:t>
            </a:r>
            <a:r>
              <a:rPr lang="ro-RO" sz="1700" dirty="0" smtClean="0"/>
              <a:t>28</a:t>
            </a:r>
            <a:r>
              <a:rPr lang="en-US" sz="1700" dirty="0" smtClean="0"/>
              <a:t> </a:t>
            </a:r>
            <a:r>
              <a:rPr lang="ro-RO" sz="1700" dirty="0" smtClean="0"/>
              <a:t>May </a:t>
            </a:r>
            <a:r>
              <a:rPr lang="en-US" sz="1700" dirty="0" smtClean="0"/>
              <a:t>201</a:t>
            </a:r>
            <a:r>
              <a:rPr lang="ro-RO" sz="1700" dirty="0" smtClean="0"/>
              <a:t>7</a:t>
            </a:r>
            <a:r>
              <a:rPr lang="en-US" sz="1700" dirty="0" smtClean="0"/>
              <a:t>, </a:t>
            </a:r>
            <a:r>
              <a:rPr lang="ro-RO" sz="1700" dirty="0" smtClean="0"/>
              <a:t>Osijek</a:t>
            </a:r>
            <a:endParaRPr lang="en-GB" sz="1700" dirty="0"/>
          </a:p>
        </p:txBody>
      </p:sp>
      <p:pic>
        <p:nvPicPr>
          <p:cNvPr id="1029" name="Picture 5" descr="ALBAST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622" y="4304544"/>
            <a:ext cx="705868" cy="100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109728" y="224838"/>
            <a:ext cx="6475801" cy="885933"/>
          </a:xfrm>
          <a:prstGeom prst="rect">
            <a:avLst/>
          </a:prstGeom>
        </p:spPr>
      </p:pic>
    </p:spTree>
    <p:extLst>
      <p:ext uri="{BB962C8B-B14F-4D97-AF65-F5344CB8AC3E}">
        <p14:creationId xmlns:p14="http://schemas.microsoft.com/office/powerpoint/2010/main" val="285887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t>Research methodology</a:t>
            </a:r>
            <a:endParaRPr lang="en-GB" dirty="0"/>
          </a:p>
        </p:txBody>
      </p:sp>
      <p:sp>
        <p:nvSpPr>
          <p:cNvPr id="3" name="Content Placeholder 2"/>
          <p:cNvSpPr>
            <a:spLocks noGrp="1"/>
          </p:cNvSpPr>
          <p:nvPr>
            <p:ph idx="1"/>
          </p:nvPr>
        </p:nvSpPr>
        <p:spPr>
          <a:xfrm>
            <a:off x="804672" y="2556932"/>
            <a:ext cx="10607039" cy="3423244"/>
          </a:xfrm>
        </p:spPr>
        <p:txBody>
          <a:bodyPr>
            <a:normAutofit lnSpcReduction="10000"/>
          </a:bodyPr>
          <a:lstStyle/>
          <a:p>
            <a:r>
              <a:rPr lang="en-US" dirty="0"/>
              <a:t>The research hypothesis at the basis of this paper is that there are identifiable ways in which metaphors are ascribable to cultural differences in the Romanian and British languages, and these linguistic expressions are a reflection of cultural and social realities.</a:t>
            </a:r>
            <a:endParaRPr lang="ro-RO" dirty="0" smtClean="0"/>
          </a:p>
          <a:p>
            <a:r>
              <a:rPr lang="en-US" dirty="0" smtClean="0"/>
              <a:t>Our </a:t>
            </a:r>
            <a:r>
              <a:rPr lang="en-US" dirty="0"/>
              <a:t>analysis is based on two corpora (British and Romanian), consisting of articles from general audience and financial broadsheets, written during </a:t>
            </a:r>
            <a:r>
              <a:rPr lang="en-US" dirty="0" smtClean="0"/>
              <a:t>2012-201</a:t>
            </a:r>
            <a:r>
              <a:rPr lang="ro-RO" dirty="0" smtClean="0"/>
              <a:t>6</a:t>
            </a:r>
            <a:r>
              <a:rPr lang="en-US" dirty="0" smtClean="0"/>
              <a:t>. </a:t>
            </a:r>
            <a:endParaRPr lang="ro-RO" dirty="0" smtClean="0"/>
          </a:p>
          <a:p>
            <a:r>
              <a:rPr lang="en-US" dirty="0"/>
              <a:t>The newspapers used for this study are: </a:t>
            </a:r>
            <a:r>
              <a:rPr lang="en-US" i="1" dirty="0"/>
              <a:t>The Economist, The Guardian, The New York Times </a:t>
            </a:r>
            <a:r>
              <a:rPr lang="en-US" dirty="0"/>
              <a:t>and </a:t>
            </a:r>
            <a:r>
              <a:rPr lang="en-US" i="1" dirty="0"/>
              <a:t>The Telegraph </a:t>
            </a:r>
            <a:r>
              <a:rPr lang="en-US" dirty="0"/>
              <a:t>for the English corpus; and </a:t>
            </a:r>
            <a:r>
              <a:rPr lang="en-US" i="1" dirty="0" err="1"/>
              <a:t>Adevãrul</a:t>
            </a:r>
            <a:r>
              <a:rPr lang="en-US" i="1" dirty="0"/>
              <a:t>, </a:t>
            </a:r>
            <a:r>
              <a:rPr lang="en-US" i="1" dirty="0" err="1"/>
              <a:t>Jurnalul</a:t>
            </a:r>
            <a:r>
              <a:rPr lang="en-US" i="1" dirty="0"/>
              <a:t> </a:t>
            </a:r>
            <a:r>
              <a:rPr lang="en-US" i="1" dirty="0" err="1"/>
              <a:t>Naţional</a:t>
            </a:r>
            <a:r>
              <a:rPr lang="en-US" i="1" dirty="0"/>
              <a:t>, </a:t>
            </a:r>
            <a:r>
              <a:rPr lang="en-US" i="1" dirty="0" err="1"/>
              <a:t>Cotidianul</a:t>
            </a:r>
            <a:r>
              <a:rPr lang="en-US" i="1" dirty="0"/>
              <a:t>, Capital, </a:t>
            </a:r>
            <a:r>
              <a:rPr lang="en-US" dirty="0"/>
              <a:t>and </a:t>
            </a:r>
            <a:r>
              <a:rPr lang="en-US" i="1" dirty="0" err="1"/>
              <a:t>Ziarul</a:t>
            </a:r>
            <a:r>
              <a:rPr lang="en-US" i="1" dirty="0"/>
              <a:t> </a:t>
            </a:r>
            <a:r>
              <a:rPr lang="en-US" i="1" dirty="0" err="1"/>
              <a:t>Financiar</a:t>
            </a:r>
            <a:r>
              <a:rPr lang="en-US" i="1" dirty="0"/>
              <a:t> </a:t>
            </a:r>
            <a:r>
              <a:rPr lang="en-US" dirty="0"/>
              <a:t>for the Romanian corpus</a:t>
            </a:r>
            <a:r>
              <a:rPr lang="en-US" dirty="0" smtClean="0"/>
              <a:t>.</a:t>
            </a:r>
            <a:endParaRPr lang="ro-RO" dirty="0" smtClean="0"/>
          </a:p>
        </p:txBody>
      </p:sp>
    </p:spTree>
    <p:extLst>
      <p:ext uri="{BB962C8B-B14F-4D97-AF65-F5344CB8AC3E}">
        <p14:creationId xmlns:p14="http://schemas.microsoft.com/office/powerpoint/2010/main" val="48383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t>Research methodology</a:t>
            </a:r>
            <a:endParaRPr lang="en-GB" dirty="0"/>
          </a:p>
        </p:txBody>
      </p:sp>
      <p:sp>
        <p:nvSpPr>
          <p:cNvPr id="3" name="Content Placeholder 2"/>
          <p:cNvSpPr>
            <a:spLocks noGrp="1"/>
          </p:cNvSpPr>
          <p:nvPr>
            <p:ph idx="1"/>
          </p:nvPr>
        </p:nvSpPr>
        <p:spPr>
          <a:xfrm>
            <a:off x="1295400" y="3148642"/>
            <a:ext cx="9686026" cy="3001992"/>
          </a:xfrm>
        </p:spPr>
        <p:txBody>
          <a:bodyPr>
            <a:normAutofit/>
          </a:bodyPr>
          <a:lstStyle/>
          <a:p>
            <a:r>
              <a:rPr lang="en-GB" dirty="0"/>
              <a:t>Identification </a:t>
            </a:r>
            <a:r>
              <a:rPr lang="en-US" dirty="0"/>
              <a:t>of metaphor entails identification of</a:t>
            </a:r>
            <a:r>
              <a:rPr lang="en-GB" dirty="0"/>
              <a:t> “ideational meaning”, </a:t>
            </a:r>
            <a:r>
              <a:rPr lang="en-US" dirty="0"/>
              <a:t>by which one has to establish </a:t>
            </a:r>
            <a:r>
              <a:rPr lang="en-GB" dirty="0"/>
              <a:t>whether </a:t>
            </a:r>
            <a:r>
              <a:rPr lang="en-US" dirty="0"/>
              <a:t>metaphors can be identified</a:t>
            </a:r>
            <a:r>
              <a:rPr lang="en-GB" dirty="0"/>
              <a:t> in a text and </a:t>
            </a:r>
            <a:r>
              <a:rPr lang="en-US" dirty="0"/>
              <a:t>if</a:t>
            </a:r>
            <a:r>
              <a:rPr lang="en-GB" dirty="0"/>
              <a:t> there is </a:t>
            </a:r>
            <a:r>
              <a:rPr lang="en-US" dirty="0"/>
              <a:t>some “</a:t>
            </a:r>
            <a:r>
              <a:rPr lang="en-GB" dirty="0"/>
              <a:t>tension between a literal source domain and a metaphorical target domain” (</a:t>
            </a:r>
            <a:r>
              <a:rPr lang="en-GB" dirty="0" err="1"/>
              <a:t>Charteris</a:t>
            </a:r>
            <a:r>
              <a:rPr lang="en-GB" dirty="0"/>
              <a:t>-Black 2004</a:t>
            </a:r>
            <a:r>
              <a:rPr lang="en-US" dirty="0"/>
              <a:t>:</a:t>
            </a:r>
            <a:r>
              <a:rPr lang="en-GB" dirty="0"/>
              <a:t> 35). </a:t>
            </a:r>
          </a:p>
        </p:txBody>
      </p:sp>
    </p:spTree>
    <p:extLst>
      <p:ext uri="{BB962C8B-B14F-4D97-AF65-F5344CB8AC3E}">
        <p14:creationId xmlns:p14="http://schemas.microsoft.com/office/powerpoint/2010/main" val="3126524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t>Research methodology</a:t>
            </a:r>
            <a:endParaRPr lang="en-GB" dirty="0"/>
          </a:p>
        </p:txBody>
      </p:sp>
      <p:sp>
        <p:nvSpPr>
          <p:cNvPr id="3" name="Content Placeholder 2"/>
          <p:cNvSpPr>
            <a:spLocks noGrp="1"/>
          </p:cNvSpPr>
          <p:nvPr>
            <p:ph idx="1"/>
          </p:nvPr>
        </p:nvSpPr>
        <p:spPr>
          <a:xfrm>
            <a:off x="802256" y="2449902"/>
            <a:ext cx="10696755" cy="3812875"/>
          </a:xfrm>
        </p:spPr>
        <p:txBody>
          <a:bodyPr>
            <a:normAutofit fontScale="92500" lnSpcReduction="20000"/>
          </a:bodyPr>
          <a:lstStyle/>
          <a:p>
            <a:r>
              <a:rPr lang="en-US" dirty="0"/>
              <a:t>According to </a:t>
            </a:r>
            <a:r>
              <a:rPr lang="en-GB" dirty="0" err="1"/>
              <a:t>Stefanowitsch</a:t>
            </a:r>
            <a:r>
              <a:rPr lang="en-GB" dirty="0"/>
              <a:t> (2006) </a:t>
            </a:r>
            <a:r>
              <a:rPr lang="en-US" dirty="0"/>
              <a:t>there exist</a:t>
            </a:r>
            <a:r>
              <a:rPr lang="en-GB" dirty="0"/>
              <a:t> three main strategies for extracting linguistic expressions (as cited in </a:t>
            </a:r>
            <a:r>
              <a:rPr lang="en-GB" dirty="0" err="1"/>
              <a:t>Chapeton</a:t>
            </a:r>
            <a:r>
              <a:rPr lang="en-GB" dirty="0"/>
              <a:t> 2010):</a:t>
            </a:r>
          </a:p>
          <a:p>
            <a:r>
              <a:rPr lang="en-US" dirty="0"/>
              <a:t>a) The first strategy is based on </a:t>
            </a:r>
            <a:r>
              <a:rPr lang="en-US" b="1" dirty="0"/>
              <a:t>searching for source domain vocabulary</a:t>
            </a:r>
            <a:r>
              <a:rPr lang="en-US" dirty="0"/>
              <a:t>. This entails selecting a potential source domain and then searching for individual lexical items from this domain using </a:t>
            </a:r>
            <a:r>
              <a:rPr lang="en-US" dirty="0" err="1"/>
              <a:t>concordancers</a:t>
            </a:r>
            <a:r>
              <a:rPr lang="en-US" dirty="0"/>
              <a:t>. </a:t>
            </a:r>
            <a:endParaRPr lang="en-GB" dirty="0"/>
          </a:p>
          <a:p>
            <a:r>
              <a:rPr lang="en-US" dirty="0"/>
              <a:t>b) </a:t>
            </a:r>
            <a:r>
              <a:rPr lang="en-GB" dirty="0"/>
              <a:t>The second </a:t>
            </a:r>
            <a:r>
              <a:rPr lang="en-US" dirty="0"/>
              <a:t>one resorts to</a:t>
            </a:r>
            <a:r>
              <a:rPr lang="en-GB" dirty="0"/>
              <a:t> </a:t>
            </a:r>
            <a:r>
              <a:rPr lang="en-GB" b="1" dirty="0"/>
              <a:t>searching</a:t>
            </a:r>
            <a:r>
              <a:rPr lang="en-US" b="1" dirty="0"/>
              <a:t> for target domain vocabulary</a:t>
            </a:r>
            <a:r>
              <a:rPr lang="en-US" dirty="0"/>
              <a:t>. An </a:t>
            </a:r>
            <a:r>
              <a:rPr lang="en-GB" dirty="0"/>
              <a:t>analysis based </a:t>
            </a:r>
            <a:r>
              <a:rPr lang="en-US" dirty="0"/>
              <a:t>exclusively</a:t>
            </a:r>
            <a:r>
              <a:rPr lang="en-GB" dirty="0"/>
              <a:t> on these two methods will only identify a subset of metaphorical expressions, namely those </a:t>
            </a:r>
            <a:r>
              <a:rPr lang="en-US" dirty="0"/>
              <a:t>which</a:t>
            </a:r>
            <a:r>
              <a:rPr lang="en-GB" dirty="0"/>
              <a:t> contain specific vocabulary belonging to the source or target domain.</a:t>
            </a:r>
          </a:p>
          <a:p>
            <a:r>
              <a:rPr lang="en-US" dirty="0"/>
              <a:t>c) </a:t>
            </a:r>
            <a:r>
              <a:rPr lang="en-GB" dirty="0"/>
              <a:t>The third strategy used in the extraction of metaphorical expressions is </a:t>
            </a:r>
            <a:r>
              <a:rPr lang="en-GB" b="1" dirty="0"/>
              <a:t>manual </a:t>
            </a:r>
            <a:r>
              <a:rPr lang="en-US" b="1" dirty="0"/>
              <a:t>coding</a:t>
            </a:r>
            <a:r>
              <a:rPr lang="en-GB" dirty="0"/>
              <a:t>. </a:t>
            </a:r>
            <a:r>
              <a:rPr lang="en-US" dirty="0"/>
              <a:t>T</a:t>
            </a:r>
            <a:r>
              <a:rPr lang="en-GB" dirty="0"/>
              <a:t>he </a:t>
            </a:r>
            <a:r>
              <a:rPr lang="en-US" dirty="0"/>
              <a:t>drawback to</a:t>
            </a:r>
            <a:r>
              <a:rPr lang="en-GB" dirty="0"/>
              <a:t> this method is that it limits the potential size of the corpus</a:t>
            </a:r>
            <a:r>
              <a:rPr lang="en-US" dirty="0"/>
              <a:t>,</a:t>
            </a:r>
            <a:r>
              <a:rPr lang="en-GB" dirty="0"/>
              <a:t> as the researcher has to carefully read throughout the </a:t>
            </a:r>
            <a:r>
              <a:rPr lang="en-US" dirty="0"/>
              <a:t>whole </a:t>
            </a:r>
            <a:r>
              <a:rPr lang="en-GB" dirty="0"/>
              <a:t>corpus. </a:t>
            </a:r>
            <a:r>
              <a:rPr lang="en-US" dirty="0"/>
              <a:t>Moreover</a:t>
            </a:r>
            <a:r>
              <a:rPr lang="en-GB" dirty="0"/>
              <a:t>, this </a:t>
            </a:r>
            <a:r>
              <a:rPr lang="en-US" dirty="0"/>
              <a:t>strategy involves</a:t>
            </a:r>
            <a:r>
              <a:rPr lang="en-GB" dirty="0"/>
              <a:t> manual annotation</a:t>
            </a:r>
            <a:r>
              <a:rPr lang="en-US" dirty="0"/>
              <a:t>, a very time-consuming and painstaking process.</a:t>
            </a:r>
            <a:endParaRPr lang="en-GB" dirty="0"/>
          </a:p>
        </p:txBody>
      </p:sp>
    </p:spTree>
    <p:extLst>
      <p:ext uri="{BB962C8B-B14F-4D97-AF65-F5344CB8AC3E}">
        <p14:creationId xmlns:p14="http://schemas.microsoft.com/office/powerpoint/2010/main" val="349317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t>Research methodology</a:t>
            </a:r>
            <a:endParaRPr lang="en-GB" dirty="0"/>
          </a:p>
        </p:txBody>
      </p:sp>
      <p:sp>
        <p:nvSpPr>
          <p:cNvPr id="3" name="Content Placeholder 2"/>
          <p:cNvSpPr>
            <a:spLocks noGrp="1"/>
          </p:cNvSpPr>
          <p:nvPr>
            <p:ph idx="1"/>
          </p:nvPr>
        </p:nvSpPr>
        <p:spPr/>
        <p:txBody>
          <a:bodyPr>
            <a:normAutofit/>
          </a:bodyPr>
          <a:lstStyle/>
          <a:p>
            <a:r>
              <a:rPr lang="ro-RO" dirty="0" smtClean="0"/>
              <a:t>= </a:t>
            </a:r>
            <a:r>
              <a:rPr lang="en-GB" dirty="0" smtClean="0"/>
              <a:t>a </a:t>
            </a:r>
            <a:r>
              <a:rPr lang="en-GB" dirty="0"/>
              <a:t>combined method for the identification of metaphorical linguistic expression</a:t>
            </a:r>
            <a:r>
              <a:rPr lang="en-US" dirty="0"/>
              <a:t>s</a:t>
            </a:r>
            <a:r>
              <a:rPr lang="en-GB" dirty="0"/>
              <a:t>, based on keywords belonging to the target domain and a manual search inside the </a:t>
            </a:r>
            <a:r>
              <a:rPr lang="en-GB" dirty="0" smtClean="0"/>
              <a:t>corpus</a:t>
            </a:r>
            <a:r>
              <a:rPr lang="ro-RO" dirty="0" smtClean="0"/>
              <a:t>, </a:t>
            </a:r>
            <a:r>
              <a:rPr lang="en-GB" dirty="0" smtClean="0"/>
              <a:t>starting </a:t>
            </a:r>
            <a:r>
              <a:rPr lang="en-GB" dirty="0"/>
              <a:t>from headwords from the target domain and manual search throughout the corpus</a:t>
            </a:r>
            <a:r>
              <a:rPr lang="en-GB" dirty="0" smtClean="0"/>
              <a:t>.</a:t>
            </a:r>
            <a:endParaRPr lang="en-GB" dirty="0"/>
          </a:p>
          <a:p>
            <a:r>
              <a:rPr lang="en-US" dirty="0" smtClean="0"/>
              <a:t>The </a:t>
            </a:r>
            <a:r>
              <a:rPr lang="en-US" dirty="0"/>
              <a:t>methods employed were: </a:t>
            </a:r>
            <a:r>
              <a:rPr lang="en-GB" dirty="0"/>
              <a:t>quantitative analysis, </a:t>
            </a:r>
            <a:r>
              <a:rPr lang="en-US" dirty="0"/>
              <a:t>based on</a:t>
            </a:r>
            <a:r>
              <a:rPr lang="en-GB" dirty="0"/>
              <a:t> statistical data </a:t>
            </a:r>
            <a:r>
              <a:rPr lang="en-US" dirty="0"/>
              <a:t>starting from head</a:t>
            </a:r>
            <a:r>
              <a:rPr lang="en-GB" dirty="0"/>
              <a:t>words and collocations </a:t>
            </a:r>
            <a:r>
              <a:rPr lang="en-US" dirty="0"/>
              <a:t>frequently identified in</a:t>
            </a:r>
            <a:r>
              <a:rPr lang="en-GB" dirty="0"/>
              <a:t> the </a:t>
            </a:r>
            <a:r>
              <a:rPr lang="en-GB" dirty="0" smtClean="0"/>
              <a:t>corpus </a:t>
            </a:r>
            <a:r>
              <a:rPr lang="en-GB" dirty="0"/>
              <a:t>and qualitative analysis, in which </a:t>
            </a:r>
            <a:r>
              <a:rPr lang="en-US" dirty="0"/>
              <a:t>we </a:t>
            </a:r>
            <a:r>
              <a:rPr lang="en-GB" dirty="0"/>
              <a:t>analysed the metaphors found </a:t>
            </a:r>
            <a:r>
              <a:rPr lang="en-US" dirty="0"/>
              <a:t>from the perspective </a:t>
            </a:r>
            <a:r>
              <a:rPr lang="en-GB" dirty="0"/>
              <a:t>of universality and cultural variation.</a:t>
            </a:r>
          </a:p>
          <a:p>
            <a:endParaRPr lang="en-GB" dirty="0"/>
          </a:p>
        </p:txBody>
      </p:sp>
    </p:spTree>
    <p:extLst>
      <p:ext uri="{BB962C8B-B14F-4D97-AF65-F5344CB8AC3E}">
        <p14:creationId xmlns:p14="http://schemas.microsoft.com/office/powerpoint/2010/main" val="536063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t>Results and interpretation</a:t>
            </a:r>
            <a:endParaRPr lang="en-GB" dirty="0"/>
          </a:p>
        </p:txBody>
      </p:sp>
      <p:sp>
        <p:nvSpPr>
          <p:cNvPr id="3" name="Content Placeholder 2"/>
          <p:cNvSpPr>
            <a:spLocks noGrp="1"/>
          </p:cNvSpPr>
          <p:nvPr>
            <p:ph idx="1"/>
          </p:nvPr>
        </p:nvSpPr>
        <p:spPr/>
        <p:txBody>
          <a:bodyPr/>
          <a:lstStyle/>
          <a:p>
            <a:r>
              <a:rPr lang="en-US" dirty="0"/>
              <a:t>The results of the investigation revealed once again (</a:t>
            </a:r>
            <a:r>
              <a:rPr lang="en-US" dirty="0" err="1"/>
              <a:t>Popescu</a:t>
            </a:r>
            <a:r>
              <a:rPr lang="en-US" dirty="0"/>
              <a:t> </a:t>
            </a:r>
            <a:r>
              <a:rPr lang="en-US" dirty="0" smtClean="0"/>
              <a:t>2012</a:t>
            </a:r>
            <a:r>
              <a:rPr lang="ro-RO" dirty="0" smtClean="0"/>
              <a:t>, 2015a, 2015b</a:t>
            </a:r>
            <a:r>
              <a:rPr lang="en-US" dirty="0" smtClean="0"/>
              <a:t>) </a:t>
            </a:r>
            <a:r>
              <a:rPr lang="en-US" dirty="0"/>
              <a:t>that metaphors clustered in cognitive categories </a:t>
            </a:r>
            <a:r>
              <a:rPr lang="en-US" dirty="0" smtClean="0"/>
              <a:t>can account </a:t>
            </a:r>
            <a:r>
              <a:rPr lang="en-US" dirty="0"/>
              <a:t>for cultural categories, both in terms of conceptual universals and variants, resulting in a complex mapping of interrelated cross-connections. </a:t>
            </a:r>
            <a:endParaRPr lang="en-US" dirty="0" smtClean="0"/>
          </a:p>
          <a:p>
            <a:r>
              <a:rPr lang="en-US" dirty="0"/>
              <a:t>Cultural </a:t>
            </a:r>
            <a:r>
              <a:rPr lang="en-US" dirty="0" err="1"/>
              <a:t>conceptualisations</a:t>
            </a:r>
            <a:r>
              <a:rPr lang="en-US" dirty="0"/>
              <a:t> are found in linguistic </a:t>
            </a:r>
            <a:r>
              <a:rPr lang="en-US" dirty="0" err="1"/>
              <a:t>conceptualisations</a:t>
            </a:r>
            <a:r>
              <a:rPr lang="en-US" dirty="0"/>
              <a:t>, and what is more, there are universal concepts that all humans share, while there exist cultural determinations which would in turn shape </a:t>
            </a:r>
            <a:r>
              <a:rPr lang="en-US" dirty="0" err="1"/>
              <a:t>behaviours</a:t>
            </a:r>
            <a:r>
              <a:rPr lang="en-US" dirty="0"/>
              <a:t> and communication patterns.</a:t>
            </a:r>
            <a:endParaRPr lang="en-GB" dirty="0"/>
          </a:p>
        </p:txBody>
      </p:sp>
    </p:spTree>
    <p:extLst>
      <p:ext uri="{BB962C8B-B14F-4D97-AF65-F5344CB8AC3E}">
        <p14:creationId xmlns:p14="http://schemas.microsoft.com/office/powerpoint/2010/main" val="2119137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and interpretation</a:t>
            </a:r>
            <a:endParaRPr lang="en-GB" dirty="0"/>
          </a:p>
        </p:txBody>
      </p:sp>
      <p:sp>
        <p:nvSpPr>
          <p:cNvPr id="3" name="Content Placeholder 2"/>
          <p:cNvSpPr>
            <a:spLocks noGrp="1"/>
          </p:cNvSpPr>
          <p:nvPr>
            <p:ph idx="1"/>
          </p:nvPr>
        </p:nvSpPr>
        <p:spPr>
          <a:xfrm>
            <a:off x="1295401" y="2855342"/>
            <a:ext cx="9601196" cy="3020525"/>
          </a:xfrm>
        </p:spPr>
        <p:txBody>
          <a:bodyPr/>
          <a:lstStyle/>
          <a:p>
            <a:r>
              <a:rPr lang="en-GB" dirty="0" smtClean="0"/>
              <a:t>Several conceptual metaphors were identified, </a:t>
            </a:r>
            <a:r>
              <a:rPr lang="en-GB" dirty="0"/>
              <a:t>which appeared with more or less frequency in </a:t>
            </a:r>
            <a:r>
              <a:rPr lang="en-GB" dirty="0" smtClean="0"/>
              <a:t>both languages</a:t>
            </a:r>
            <a:r>
              <a:rPr lang="en-GB" dirty="0"/>
              <a:t>, according to the cultural determinations of the two </a:t>
            </a:r>
            <a:r>
              <a:rPr lang="en-GB" dirty="0" smtClean="0"/>
              <a:t>nations: </a:t>
            </a:r>
            <a:r>
              <a:rPr lang="en-GB" i="1" dirty="0" smtClean="0"/>
              <a:t>the economy is a moving object, the economy is </a:t>
            </a:r>
            <a:r>
              <a:rPr lang="en-GB" i="1" dirty="0" smtClean="0"/>
              <a:t>human</a:t>
            </a:r>
            <a:r>
              <a:rPr lang="en-GB" i="1" dirty="0" smtClean="0"/>
              <a:t> (a human body) &gt; the economy is a thinking entity</a:t>
            </a:r>
            <a:r>
              <a:rPr lang="en-GB" i="1" dirty="0" smtClean="0"/>
              <a:t>, economic transactions are </a:t>
            </a:r>
            <a:r>
              <a:rPr lang="en-GB" i="1" dirty="0" smtClean="0"/>
              <a:t>physical conflicts, </a:t>
            </a:r>
            <a:r>
              <a:rPr lang="en-GB" i="1" dirty="0" smtClean="0"/>
              <a:t>the </a:t>
            </a:r>
            <a:r>
              <a:rPr lang="en-GB" i="1" dirty="0" smtClean="0"/>
              <a:t>economy is a machine</a:t>
            </a:r>
            <a:r>
              <a:rPr lang="en-GB" i="1" dirty="0" smtClean="0"/>
              <a:t>,</a:t>
            </a:r>
            <a:r>
              <a:rPr lang="ro-RO" i="1" dirty="0" smtClean="0"/>
              <a:t> </a:t>
            </a:r>
            <a:r>
              <a:rPr lang="en-GB" i="1" dirty="0" smtClean="0"/>
              <a:t>the economy is a container for money</a:t>
            </a:r>
            <a:r>
              <a:rPr lang="en-US" i="1" dirty="0" smtClean="0"/>
              <a:t>.</a:t>
            </a:r>
            <a:endParaRPr lang="en-GB" dirty="0" smtClean="0"/>
          </a:p>
        </p:txBody>
      </p:sp>
    </p:spTree>
    <p:extLst>
      <p:ext uri="{BB962C8B-B14F-4D97-AF65-F5344CB8AC3E}">
        <p14:creationId xmlns:p14="http://schemas.microsoft.com/office/powerpoint/2010/main" val="1849276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THE ECONOMY IS A MOVING OBJECT/ENTITY – British corpus</a:t>
            </a:r>
            <a:endParaRPr lang="en-GB" dirty="0"/>
          </a:p>
        </p:txBody>
      </p:sp>
      <p:sp>
        <p:nvSpPr>
          <p:cNvPr id="3" name="Content Placeholder 2"/>
          <p:cNvSpPr>
            <a:spLocks noGrp="1"/>
          </p:cNvSpPr>
          <p:nvPr>
            <p:ph idx="1"/>
          </p:nvPr>
        </p:nvSpPr>
        <p:spPr>
          <a:xfrm>
            <a:off x="793630" y="2556932"/>
            <a:ext cx="10593237" cy="3671340"/>
          </a:xfrm>
        </p:spPr>
        <p:txBody>
          <a:bodyPr>
            <a:normAutofit/>
          </a:bodyPr>
          <a:lstStyle/>
          <a:p>
            <a:r>
              <a:rPr lang="en-US" dirty="0" smtClean="0"/>
              <a:t>1</a:t>
            </a:r>
            <a:r>
              <a:rPr lang="en-US" dirty="0"/>
              <a:t>) </a:t>
            </a:r>
            <a:r>
              <a:rPr lang="en-GB" dirty="0"/>
              <a:t>That is because China is in the midst of two tricky </a:t>
            </a:r>
            <a:r>
              <a:rPr lang="en-GB" i="1" dirty="0"/>
              <a:t>transitions</a:t>
            </a:r>
            <a:r>
              <a:rPr lang="en-GB" dirty="0"/>
              <a:t>: from an </a:t>
            </a:r>
            <a:r>
              <a:rPr lang="en-GB" i="1" dirty="0"/>
              <a:t>investment-led</a:t>
            </a:r>
            <a:r>
              <a:rPr lang="en-GB" dirty="0"/>
              <a:t> </a:t>
            </a:r>
            <a:r>
              <a:rPr lang="en-GB" b="1" dirty="0"/>
              <a:t>economy</a:t>
            </a:r>
            <a:r>
              <a:rPr lang="en-GB" dirty="0"/>
              <a:t> to a </a:t>
            </a:r>
            <a:r>
              <a:rPr lang="en-GB" i="1" dirty="0"/>
              <a:t>consumption-driven</a:t>
            </a:r>
            <a:r>
              <a:rPr lang="en-GB" dirty="0"/>
              <a:t> one</a:t>
            </a:r>
          </a:p>
          <a:p>
            <a:r>
              <a:rPr lang="en-US" dirty="0"/>
              <a:t>2) </a:t>
            </a:r>
            <a:r>
              <a:rPr lang="en-GB" dirty="0"/>
              <a:t>the ECB’s unconventional policies over the past 18 months had been the “dominant force” in </a:t>
            </a:r>
            <a:r>
              <a:rPr lang="en-GB" i="1" dirty="0"/>
              <a:t>spurring</a:t>
            </a:r>
            <a:r>
              <a:rPr lang="en-GB" dirty="0"/>
              <a:t> the euro-zone </a:t>
            </a:r>
            <a:r>
              <a:rPr lang="en-GB" b="1" dirty="0"/>
              <a:t>economy</a:t>
            </a:r>
            <a:endParaRPr lang="en-GB" dirty="0"/>
          </a:p>
          <a:p>
            <a:r>
              <a:rPr lang="en-GB" dirty="0"/>
              <a:t>3) it could </a:t>
            </a:r>
            <a:r>
              <a:rPr lang="en-GB" i="1" dirty="0"/>
              <a:t>give</a:t>
            </a:r>
            <a:r>
              <a:rPr lang="en-GB" dirty="0"/>
              <a:t> the world </a:t>
            </a:r>
            <a:r>
              <a:rPr lang="en-GB" b="1" dirty="0"/>
              <a:t>economy </a:t>
            </a:r>
            <a:r>
              <a:rPr lang="en-GB" dirty="0"/>
              <a:t>a </a:t>
            </a:r>
            <a:r>
              <a:rPr lang="en-GB" i="1" dirty="0"/>
              <a:t>boost</a:t>
            </a:r>
            <a:endParaRPr lang="en-GB" dirty="0"/>
          </a:p>
          <a:p>
            <a:r>
              <a:rPr lang="en-GB" dirty="0"/>
              <a:t>4) a falling real may help to </a:t>
            </a:r>
            <a:r>
              <a:rPr lang="en-GB" i="1" dirty="0"/>
              <a:t>shift</a:t>
            </a:r>
            <a:r>
              <a:rPr lang="en-GB" dirty="0"/>
              <a:t> Brazil’s </a:t>
            </a:r>
            <a:r>
              <a:rPr lang="en-GB" b="1" dirty="0"/>
              <a:t>economy</a:t>
            </a:r>
            <a:r>
              <a:rPr lang="en-GB" dirty="0"/>
              <a:t> </a:t>
            </a:r>
            <a:r>
              <a:rPr lang="en-GB" i="1" dirty="0"/>
              <a:t>away from</a:t>
            </a:r>
            <a:r>
              <a:rPr lang="en-GB" dirty="0"/>
              <a:t> import-driven consumption and towards </a:t>
            </a:r>
            <a:r>
              <a:rPr lang="en-GB" dirty="0" smtClean="0"/>
              <a:t>investment</a:t>
            </a:r>
            <a:endParaRPr lang="en-GB" dirty="0"/>
          </a:p>
        </p:txBody>
      </p:sp>
    </p:spTree>
    <p:extLst>
      <p:ext uri="{BB962C8B-B14F-4D97-AF65-F5344CB8AC3E}">
        <p14:creationId xmlns:p14="http://schemas.microsoft.com/office/powerpoint/2010/main" val="547171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THE ECONOMY IS A </a:t>
            </a:r>
            <a:r>
              <a:rPr lang="en-US" i="1" dirty="0"/>
              <a:t>MOVING OBJECT – British corpus</a:t>
            </a:r>
            <a:endParaRPr lang="en-GB" dirty="0"/>
          </a:p>
        </p:txBody>
      </p:sp>
      <p:sp>
        <p:nvSpPr>
          <p:cNvPr id="3" name="Content Placeholder 2"/>
          <p:cNvSpPr>
            <a:spLocks noGrp="1"/>
          </p:cNvSpPr>
          <p:nvPr>
            <p:ph idx="1"/>
          </p:nvPr>
        </p:nvSpPr>
        <p:spPr/>
        <p:txBody>
          <a:bodyPr/>
          <a:lstStyle/>
          <a:p>
            <a:r>
              <a:rPr lang="en-GB" dirty="0"/>
              <a:t>5) Reformists hope the plenum will begin to </a:t>
            </a:r>
            <a:r>
              <a:rPr lang="en-GB" i="1" dirty="0"/>
              <a:t>steer</a:t>
            </a:r>
            <a:r>
              <a:rPr lang="en-GB" dirty="0"/>
              <a:t> the </a:t>
            </a:r>
            <a:r>
              <a:rPr lang="en-GB" b="1" dirty="0"/>
              <a:t>economy</a:t>
            </a:r>
            <a:r>
              <a:rPr lang="en-GB" dirty="0"/>
              <a:t> </a:t>
            </a:r>
            <a:r>
              <a:rPr lang="en-GB" i="1" dirty="0"/>
              <a:t>away from</a:t>
            </a:r>
            <a:r>
              <a:rPr lang="en-GB" dirty="0"/>
              <a:t> what might be called the </a:t>
            </a:r>
            <a:r>
              <a:rPr lang="en-GB" dirty="0" err="1"/>
              <a:t>Beidaihe</a:t>
            </a:r>
            <a:r>
              <a:rPr lang="en-GB" dirty="0"/>
              <a:t> model</a:t>
            </a:r>
          </a:p>
          <a:p>
            <a:r>
              <a:rPr lang="en-GB" dirty="0"/>
              <a:t>6) pilots are squabbling over the controls while the </a:t>
            </a:r>
            <a:r>
              <a:rPr lang="en-GB" b="1" dirty="0"/>
              <a:t>economy</a:t>
            </a:r>
            <a:r>
              <a:rPr lang="en-GB" dirty="0"/>
              <a:t> </a:t>
            </a:r>
            <a:r>
              <a:rPr lang="en-GB" i="1" dirty="0"/>
              <a:t>hurtles</a:t>
            </a:r>
            <a:r>
              <a:rPr lang="en-GB" dirty="0"/>
              <a:t> towards disaster</a:t>
            </a:r>
          </a:p>
          <a:p>
            <a:r>
              <a:rPr lang="en-GB" dirty="0"/>
              <a:t>7) squeeze of 5% of GDP, easily enough to </a:t>
            </a:r>
            <a:r>
              <a:rPr lang="en-GB" i="1" dirty="0"/>
              <a:t>push</a:t>
            </a:r>
            <a:r>
              <a:rPr lang="en-GB" dirty="0"/>
              <a:t> the </a:t>
            </a:r>
            <a:r>
              <a:rPr lang="en-GB" b="1" dirty="0"/>
              <a:t>economy</a:t>
            </a:r>
            <a:r>
              <a:rPr lang="en-GB" dirty="0"/>
              <a:t> </a:t>
            </a:r>
            <a:r>
              <a:rPr lang="en-GB" i="1" dirty="0"/>
              <a:t>into</a:t>
            </a:r>
            <a:r>
              <a:rPr lang="en-GB" dirty="0"/>
              <a:t> recession</a:t>
            </a:r>
          </a:p>
          <a:p>
            <a:r>
              <a:rPr lang="en-GB" dirty="0"/>
              <a:t>8) easing fears that the world’s second-biggest </a:t>
            </a:r>
            <a:r>
              <a:rPr lang="en-GB" b="1" dirty="0"/>
              <a:t>economy</a:t>
            </a:r>
            <a:r>
              <a:rPr lang="en-GB" dirty="0"/>
              <a:t> was </a:t>
            </a:r>
            <a:r>
              <a:rPr lang="en-GB" i="1" dirty="0"/>
              <a:t>heading for a slump </a:t>
            </a:r>
            <a:endParaRPr lang="en-GB" dirty="0"/>
          </a:p>
        </p:txBody>
      </p:sp>
    </p:spTree>
    <p:extLst>
      <p:ext uri="{BB962C8B-B14F-4D97-AF65-F5344CB8AC3E}">
        <p14:creationId xmlns:p14="http://schemas.microsoft.com/office/powerpoint/2010/main" val="269485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THE ECONOMY IS A MOVING OBJECT </a:t>
            </a:r>
            <a:r>
              <a:rPr lang="en-US" i="1" dirty="0"/>
              <a:t>– </a:t>
            </a:r>
            <a:r>
              <a:rPr lang="en-US" i="1" dirty="0" smtClean="0"/>
              <a:t>Romanian corpus</a:t>
            </a:r>
            <a:endParaRPr lang="en-GB" i="1" dirty="0"/>
          </a:p>
        </p:txBody>
      </p:sp>
      <p:sp>
        <p:nvSpPr>
          <p:cNvPr id="3" name="Content Placeholder 2"/>
          <p:cNvSpPr>
            <a:spLocks noGrp="1"/>
          </p:cNvSpPr>
          <p:nvPr>
            <p:ph idx="1"/>
          </p:nvPr>
        </p:nvSpPr>
        <p:spPr>
          <a:xfrm>
            <a:off x="841248" y="2556932"/>
            <a:ext cx="10506456" cy="3651844"/>
          </a:xfrm>
        </p:spPr>
        <p:txBody>
          <a:bodyPr>
            <a:normAutofit fontScale="77500" lnSpcReduction="20000"/>
          </a:bodyPr>
          <a:lstStyle/>
          <a:p>
            <a:r>
              <a:rPr lang="en-GB" sz="3200" dirty="0" smtClean="0"/>
              <a:t>1) care </a:t>
            </a:r>
            <a:r>
              <a:rPr lang="en-GB" sz="3200" dirty="0"/>
              <a:t>nu au </a:t>
            </a:r>
            <a:r>
              <a:rPr lang="en-GB" sz="3200" dirty="0" err="1" smtClean="0"/>
              <a:t>în</a:t>
            </a:r>
            <a:r>
              <a:rPr lang="ro-RO" sz="3200" dirty="0" smtClean="0"/>
              <a:t>ț</a:t>
            </a:r>
            <a:r>
              <a:rPr lang="en-GB" sz="3200" dirty="0" err="1" smtClean="0"/>
              <a:t>eles</a:t>
            </a:r>
            <a:r>
              <a:rPr lang="en-GB" sz="3200" dirty="0" smtClean="0"/>
              <a:t> </a:t>
            </a:r>
            <a:r>
              <a:rPr lang="en-GB" sz="3200" dirty="0" err="1"/>
              <a:t>încotro</a:t>
            </a:r>
            <a:r>
              <a:rPr lang="en-GB" sz="3200" dirty="0"/>
              <a:t> se </a:t>
            </a:r>
            <a:r>
              <a:rPr lang="en-GB" sz="3200" i="1" dirty="0" err="1"/>
              <a:t>îndreapta</a:t>
            </a:r>
            <a:r>
              <a:rPr lang="en-GB" sz="3200" dirty="0"/>
              <a:t> </a:t>
            </a:r>
            <a:r>
              <a:rPr lang="en-GB" sz="3200" b="1" dirty="0" err="1"/>
              <a:t>economia</a:t>
            </a:r>
            <a:r>
              <a:rPr lang="en-GB" sz="3200" dirty="0" smtClean="0"/>
              <a:t>,</a:t>
            </a:r>
          </a:p>
          <a:p>
            <a:pPr marL="0" indent="0">
              <a:buNone/>
            </a:pPr>
            <a:r>
              <a:rPr lang="en-GB" sz="3200" dirty="0"/>
              <a:t> </a:t>
            </a:r>
            <a:r>
              <a:rPr lang="en-GB" sz="3200" dirty="0" smtClean="0"/>
              <a:t>   </a:t>
            </a:r>
            <a:r>
              <a:rPr lang="ro-RO" sz="3200" dirty="0" smtClean="0"/>
              <a:t>who </a:t>
            </a:r>
            <a:r>
              <a:rPr lang="en-GB" sz="3200" dirty="0" smtClean="0"/>
              <a:t>did </a:t>
            </a:r>
            <a:r>
              <a:rPr lang="en-GB" sz="3200" dirty="0" smtClean="0"/>
              <a:t>not understand the direction </a:t>
            </a:r>
            <a:r>
              <a:rPr lang="ro-RO" sz="3200" dirty="0" smtClean="0"/>
              <a:t>in </a:t>
            </a:r>
            <a:r>
              <a:rPr lang="en-GB" sz="3200" dirty="0" smtClean="0"/>
              <a:t>which </a:t>
            </a:r>
            <a:r>
              <a:rPr lang="en-GB" sz="3200" dirty="0" smtClean="0"/>
              <a:t>the economy was </a:t>
            </a:r>
            <a:r>
              <a:rPr lang="ro-RO" sz="3200" i="1" dirty="0" smtClean="0"/>
              <a:t>heading</a:t>
            </a:r>
            <a:endParaRPr lang="en-GB" sz="3200" i="1" dirty="0" smtClean="0"/>
          </a:p>
          <a:p>
            <a:r>
              <a:rPr lang="it-IT" sz="3200" dirty="0" smtClean="0"/>
              <a:t>2) Mare </a:t>
            </a:r>
            <a:r>
              <a:rPr lang="it-IT" sz="3200" dirty="0"/>
              <a:t>parte din </a:t>
            </a:r>
            <a:r>
              <a:rPr lang="it-IT" sz="3200" b="1" dirty="0"/>
              <a:t>economia</a:t>
            </a:r>
            <a:r>
              <a:rPr lang="it-IT" sz="3200" dirty="0"/>
              <a:t> </a:t>
            </a:r>
            <a:r>
              <a:rPr lang="it-IT" sz="3200" dirty="0" smtClean="0"/>
              <a:t>subteran</a:t>
            </a:r>
            <a:r>
              <a:rPr lang="ro-RO" sz="3200" dirty="0" smtClean="0"/>
              <a:t>ă</a:t>
            </a:r>
            <a:r>
              <a:rPr lang="it-IT" sz="3200" dirty="0" smtClean="0"/>
              <a:t> </a:t>
            </a:r>
            <a:r>
              <a:rPr lang="it-IT" sz="3200" dirty="0"/>
              <a:t>a </a:t>
            </a:r>
            <a:r>
              <a:rPr lang="it-IT" sz="3200" i="1" dirty="0" smtClean="0"/>
              <a:t>ie</a:t>
            </a:r>
            <a:r>
              <a:rPr lang="ro-RO" sz="3200" i="1" dirty="0" smtClean="0"/>
              <a:t>ș</a:t>
            </a:r>
            <a:r>
              <a:rPr lang="it-IT" sz="3200" i="1" dirty="0" smtClean="0"/>
              <a:t>it</a:t>
            </a:r>
            <a:r>
              <a:rPr lang="it-IT" sz="3200" dirty="0" smtClean="0"/>
              <a:t> </a:t>
            </a:r>
            <a:r>
              <a:rPr lang="it-IT" sz="3200" dirty="0"/>
              <a:t>la </a:t>
            </a:r>
            <a:r>
              <a:rPr lang="it-IT" sz="3200" dirty="0" smtClean="0"/>
              <a:t>lumin</a:t>
            </a:r>
            <a:r>
              <a:rPr lang="ro-RO" sz="3200" dirty="0" smtClean="0"/>
              <a:t>ă</a:t>
            </a:r>
            <a:r>
              <a:rPr lang="it-IT" sz="3200" dirty="0" smtClean="0"/>
              <a:t>. </a:t>
            </a:r>
            <a:endParaRPr lang="it-IT" sz="3200" dirty="0" smtClean="0"/>
          </a:p>
          <a:p>
            <a:pPr marL="0" indent="0">
              <a:buNone/>
            </a:pPr>
            <a:r>
              <a:rPr lang="it-IT" sz="3200" dirty="0"/>
              <a:t> </a:t>
            </a:r>
            <a:r>
              <a:rPr lang="it-IT" sz="3200" dirty="0" smtClean="0"/>
              <a:t>   A large part of the </a:t>
            </a:r>
            <a:r>
              <a:rPr lang="it-IT" sz="3200" dirty="0" smtClean="0"/>
              <a:t>subterranean / black </a:t>
            </a:r>
            <a:r>
              <a:rPr lang="it-IT" sz="3200" dirty="0" smtClean="0"/>
              <a:t>economy </a:t>
            </a:r>
            <a:r>
              <a:rPr lang="it-IT" sz="3200" i="1" dirty="0" smtClean="0"/>
              <a:t>emerged</a:t>
            </a:r>
            <a:r>
              <a:rPr lang="it-IT" sz="3200" dirty="0" smtClean="0"/>
              <a:t> to light</a:t>
            </a:r>
          </a:p>
          <a:p>
            <a:r>
              <a:rPr lang="it-IT" sz="3200" dirty="0" smtClean="0"/>
              <a:t>3) </a:t>
            </a:r>
            <a:r>
              <a:rPr lang="en-GB" sz="3200" dirty="0" err="1" smtClean="0"/>
              <a:t>înc</a:t>
            </a:r>
            <a:r>
              <a:rPr lang="ro-RO" sz="3200" dirty="0" smtClean="0"/>
              <a:t>ă</a:t>
            </a:r>
            <a:r>
              <a:rPr lang="en-GB" sz="3200" dirty="0" smtClean="0"/>
              <a:t> </a:t>
            </a:r>
            <a:r>
              <a:rPr lang="en-GB" sz="3200" dirty="0"/>
              <a:t>o </a:t>
            </a:r>
            <a:r>
              <a:rPr lang="en-GB" sz="3200" dirty="0" err="1"/>
              <a:t>ocazie</a:t>
            </a:r>
            <a:r>
              <a:rPr lang="en-GB" sz="3200" dirty="0"/>
              <a:t> </a:t>
            </a:r>
            <a:r>
              <a:rPr lang="en-GB" sz="3200" dirty="0" smtClean="0"/>
              <a:t>bun</a:t>
            </a:r>
            <a:r>
              <a:rPr lang="ro-RO" sz="3200" dirty="0" smtClean="0"/>
              <a:t>ă</a:t>
            </a:r>
            <a:r>
              <a:rPr lang="en-GB" sz="3200" dirty="0" smtClean="0"/>
              <a:t> </a:t>
            </a:r>
            <a:r>
              <a:rPr lang="en-GB" sz="3200" dirty="0" err="1"/>
              <a:t>pentru</a:t>
            </a:r>
            <a:r>
              <a:rPr lang="en-GB" sz="3200" dirty="0"/>
              <a:t> </a:t>
            </a:r>
            <a:r>
              <a:rPr lang="en-GB" sz="3200" i="1" dirty="0"/>
              <a:t>a da un </a:t>
            </a:r>
            <a:r>
              <a:rPr lang="en-GB" sz="3200" i="1" dirty="0" err="1"/>
              <a:t>brânci</a:t>
            </a:r>
            <a:r>
              <a:rPr lang="en-GB" sz="3200" i="1" dirty="0"/>
              <a:t> </a:t>
            </a:r>
            <a:r>
              <a:rPr lang="en-GB" sz="3200" i="1" dirty="0" err="1"/>
              <a:t>în</a:t>
            </a:r>
            <a:r>
              <a:rPr lang="en-GB" sz="3200" i="1" dirty="0"/>
              <a:t> sus </a:t>
            </a:r>
            <a:r>
              <a:rPr lang="en-GB" sz="3200" b="1" dirty="0" err="1"/>
              <a:t>economie</a:t>
            </a:r>
            <a:r>
              <a:rPr lang="en-GB" sz="3200" dirty="0" err="1"/>
              <a:t>i</a:t>
            </a:r>
            <a:r>
              <a:rPr lang="en-GB" sz="3200" dirty="0" smtClean="0"/>
              <a:t>.</a:t>
            </a:r>
          </a:p>
          <a:p>
            <a:pPr marL="0" indent="0">
              <a:buNone/>
            </a:pPr>
            <a:r>
              <a:rPr lang="en-GB" sz="3200" dirty="0" smtClean="0"/>
              <a:t>     another </a:t>
            </a:r>
            <a:r>
              <a:rPr lang="en-GB" sz="3200" dirty="0"/>
              <a:t>good occasion to push the economy </a:t>
            </a:r>
            <a:r>
              <a:rPr lang="en-GB" sz="3200" i="1" dirty="0"/>
              <a:t>upward</a:t>
            </a:r>
            <a:endParaRPr lang="en-GB" sz="3200" i="1" dirty="0" smtClean="0"/>
          </a:p>
          <a:p>
            <a:r>
              <a:rPr lang="en-GB" sz="3200" dirty="0" smtClean="0"/>
              <a:t>4) </a:t>
            </a:r>
            <a:r>
              <a:rPr lang="en-GB" sz="3200" b="1" dirty="0" err="1" smtClean="0"/>
              <a:t>economia</a:t>
            </a:r>
            <a:r>
              <a:rPr lang="en-GB" sz="3200" dirty="0" smtClean="0"/>
              <a:t> </a:t>
            </a:r>
            <a:r>
              <a:rPr lang="en-GB" sz="3200" dirty="0"/>
              <a:t>care se </a:t>
            </a:r>
            <a:r>
              <a:rPr lang="en-GB" sz="3200" dirty="0" err="1"/>
              <a:t>chinuie</a:t>
            </a:r>
            <a:r>
              <a:rPr lang="en-GB" sz="3200" dirty="0"/>
              <a:t> </a:t>
            </a:r>
            <a:r>
              <a:rPr lang="en-GB" sz="3200" dirty="0" err="1"/>
              <a:t>să</a:t>
            </a:r>
            <a:r>
              <a:rPr lang="en-GB" sz="3200" dirty="0"/>
              <a:t> </a:t>
            </a:r>
            <a:r>
              <a:rPr lang="en-GB" sz="3200" dirty="0" err="1"/>
              <a:t>reintre</a:t>
            </a:r>
            <a:r>
              <a:rPr lang="en-GB" sz="3200" dirty="0"/>
              <a:t> </a:t>
            </a:r>
            <a:r>
              <a:rPr lang="en-GB" sz="3200" dirty="0" err="1"/>
              <a:t>pe</a:t>
            </a:r>
            <a:r>
              <a:rPr lang="en-GB" sz="3200" dirty="0"/>
              <a:t> o </a:t>
            </a:r>
            <a:r>
              <a:rPr lang="en-GB" sz="3200" dirty="0" err="1"/>
              <a:t>traiectorie</a:t>
            </a:r>
            <a:r>
              <a:rPr lang="en-GB" sz="3200" dirty="0"/>
              <a:t> de </a:t>
            </a:r>
            <a:r>
              <a:rPr lang="en-GB" sz="3200" dirty="0" err="1" smtClean="0"/>
              <a:t>cre</a:t>
            </a:r>
            <a:r>
              <a:rPr lang="ro-RO" sz="3200" dirty="0" smtClean="0"/>
              <a:t>ș</a:t>
            </a:r>
            <a:r>
              <a:rPr lang="en-GB" sz="3200" dirty="0" err="1" smtClean="0"/>
              <a:t>tere</a:t>
            </a:r>
            <a:r>
              <a:rPr lang="en-GB" sz="3200" dirty="0" smtClean="0"/>
              <a:t>   </a:t>
            </a:r>
            <a:endParaRPr lang="ro-RO" sz="3200" dirty="0" smtClean="0"/>
          </a:p>
          <a:p>
            <a:pPr marL="0" indent="0">
              <a:buNone/>
            </a:pPr>
            <a:r>
              <a:rPr lang="ro-RO" sz="3200" dirty="0"/>
              <a:t> </a:t>
            </a:r>
            <a:r>
              <a:rPr lang="ro-RO" sz="3200" dirty="0" smtClean="0"/>
              <a:t>     the economy which is struggling to </a:t>
            </a:r>
            <a:r>
              <a:rPr lang="ro-RO" sz="3200" i="1" dirty="0" smtClean="0"/>
              <a:t>get back on an ascending track</a:t>
            </a:r>
            <a:r>
              <a:rPr lang="ro-RO" sz="3200" dirty="0" smtClean="0"/>
              <a:t>.</a:t>
            </a:r>
            <a:endParaRPr lang="en-GB" sz="3200" dirty="0" smtClean="0"/>
          </a:p>
        </p:txBody>
      </p:sp>
    </p:spTree>
    <p:extLst>
      <p:ext uri="{BB962C8B-B14F-4D97-AF65-F5344CB8AC3E}">
        <p14:creationId xmlns:p14="http://schemas.microsoft.com/office/powerpoint/2010/main" val="923510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THE ECONOMY IS A MOVING OBJECT </a:t>
            </a:r>
            <a:r>
              <a:rPr lang="en-US" i="1" dirty="0"/>
              <a:t>– Romanian corpus</a:t>
            </a:r>
            <a:endParaRPr lang="en-GB" dirty="0"/>
          </a:p>
        </p:txBody>
      </p:sp>
      <p:sp>
        <p:nvSpPr>
          <p:cNvPr id="3" name="Content Placeholder 2"/>
          <p:cNvSpPr>
            <a:spLocks noGrp="1"/>
          </p:cNvSpPr>
          <p:nvPr>
            <p:ph idx="1"/>
          </p:nvPr>
        </p:nvSpPr>
        <p:spPr>
          <a:xfrm>
            <a:off x="914400" y="2556932"/>
            <a:ext cx="10405871" cy="3514684"/>
          </a:xfrm>
        </p:spPr>
        <p:txBody>
          <a:bodyPr>
            <a:normAutofit fontScale="92500" lnSpcReduction="10000"/>
          </a:bodyPr>
          <a:lstStyle/>
          <a:p>
            <a:r>
              <a:rPr lang="ro-RO" dirty="0" smtClean="0"/>
              <a:t>5) </a:t>
            </a:r>
            <a:r>
              <a:rPr lang="ro-RO" dirty="0"/>
              <a:t>când </a:t>
            </a:r>
            <a:r>
              <a:rPr lang="ro-RO" b="1" dirty="0"/>
              <a:t>economia</a:t>
            </a:r>
            <a:r>
              <a:rPr lang="ro-RO" dirty="0"/>
              <a:t> era </a:t>
            </a:r>
            <a:r>
              <a:rPr lang="ro-RO" i="1" dirty="0"/>
              <a:t>în picaj </a:t>
            </a:r>
            <a:r>
              <a:rPr lang="ro-RO" i="1" dirty="0" smtClean="0"/>
              <a:t>liber</a:t>
            </a:r>
          </a:p>
          <a:p>
            <a:pPr marL="0" indent="0">
              <a:buNone/>
            </a:pPr>
            <a:r>
              <a:rPr lang="ro-RO" dirty="0"/>
              <a:t> </a:t>
            </a:r>
            <a:r>
              <a:rPr lang="ro-RO" dirty="0" smtClean="0"/>
              <a:t>   when the economy was </a:t>
            </a:r>
            <a:r>
              <a:rPr lang="ro-RO" i="1" dirty="0" smtClean="0"/>
              <a:t>in free fall</a:t>
            </a:r>
          </a:p>
          <a:p>
            <a:r>
              <a:rPr lang="ro-RO" dirty="0" smtClean="0"/>
              <a:t> 6) Investițiile </a:t>
            </a:r>
            <a:r>
              <a:rPr lang="ro-RO" dirty="0"/>
              <a:t>publice </a:t>
            </a:r>
            <a:r>
              <a:rPr lang="ro-RO" dirty="0" smtClean="0"/>
              <a:t>pot </a:t>
            </a:r>
            <a:r>
              <a:rPr lang="ro-RO" dirty="0"/>
              <a:t>juca un rol foarte important în </a:t>
            </a:r>
            <a:r>
              <a:rPr lang="ro-RO" i="1" dirty="0"/>
              <a:t>repornirea</a:t>
            </a:r>
            <a:r>
              <a:rPr lang="ro-RO" dirty="0"/>
              <a:t> </a:t>
            </a:r>
            <a:r>
              <a:rPr lang="ro-RO" b="1" dirty="0" smtClean="0"/>
              <a:t>economie</a:t>
            </a:r>
            <a:r>
              <a:rPr lang="ro-RO" dirty="0" smtClean="0"/>
              <a:t>i</a:t>
            </a:r>
          </a:p>
          <a:p>
            <a:pPr marL="0" indent="0">
              <a:buNone/>
            </a:pPr>
            <a:r>
              <a:rPr lang="ro-RO" dirty="0"/>
              <a:t> </a:t>
            </a:r>
            <a:r>
              <a:rPr lang="ro-RO" dirty="0" smtClean="0"/>
              <a:t>   Public investment can play a very important role in </a:t>
            </a:r>
            <a:r>
              <a:rPr lang="ro-RO" i="1" dirty="0" smtClean="0"/>
              <a:t>relaunching / restarting</a:t>
            </a:r>
            <a:r>
              <a:rPr lang="ro-RO" dirty="0" smtClean="0"/>
              <a:t> the economy</a:t>
            </a:r>
          </a:p>
          <a:p>
            <a:r>
              <a:rPr lang="ro-RO" dirty="0" smtClean="0"/>
              <a:t>7) </a:t>
            </a:r>
            <a:r>
              <a:rPr lang="ro-RO" dirty="0"/>
              <a:t>o </a:t>
            </a:r>
            <a:r>
              <a:rPr lang="ro-RO" i="1" dirty="0"/>
              <a:t>încetinire</a:t>
            </a:r>
            <a:r>
              <a:rPr lang="ro-RO" dirty="0"/>
              <a:t> a </a:t>
            </a:r>
            <a:r>
              <a:rPr lang="ro-RO" b="1" dirty="0"/>
              <a:t>economie</a:t>
            </a:r>
            <a:r>
              <a:rPr lang="ro-RO" dirty="0"/>
              <a:t>i chineze era de </a:t>
            </a:r>
            <a:r>
              <a:rPr lang="ro-RO" dirty="0" smtClean="0"/>
              <a:t>așteptat</a:t>
            </a:r>
          </a:p>
          <a:p>
            <a:pPr marL="0" indent="0">
              <a:buNone/>
            </a:pPr>
            <a:r>
              <a:rPr lang="ro-RO" dirty="0"/>
              <a:t> </a:t>
            </a:r>
            <a:r>
              <a:rPr lang="ro-RO" dirty="0" smtClean="0"/>
              <a:t>    a slowdown in Chinese economy was to be expected</a:t>
            </a:r>
          </a:p>
          <a:p>
            <a:r>
              <a:rPr lang="ro-RO" dirty="0" smtClean="0"/>
              <a:t>8) </a:t>
            </a:r>
            <a:r>
              <a:rPr lang="en-GB" i="1" dirty="0" err="1"/>
              <a:t>avansul</a:t>
            </a:r>
            <a:r>
              <a:rPr lang="en-GB" dirty="0"/>
              <a:t> </a:t>
            </a:r>
            <a:r>
              <a:rPr lang="en-GB" b="1" dirty="0" err="1"/>
              <a:t>economie</a:t>
            </a:r>
            <a:r>
              <a:rPr lang="en-GB" dirty="0" err="1"/>
              <a:t>i</a:t>
            </a:r>
            <a:r>
              <a:rPr lang="en-GB" dirty="0"/>
              <a:t> se </a:t>
            </a:r>
            <a:r>
              <a:rPr lang="en-GB" dirty="0" err="1"/>
              <a:t>bazează</a:t>
            </a:r>
            <a:r>
              <a:rPr lang="en-GB" dirty="0"/>
              <a:t> </a:t>
            </a:r>
            <a:r>
              <a:rPr lang="en-GB" dirty="0" err="1"/>
              <a:t>pe</a:t>
            </a:r>
            <a:r>
              <a:rPr lang="en-GB" dirty="0"/>
              <a:t> </a:t>
            </a:r>
            <a:r>
              <a:rPr lang="en-GB" dirty="0" err="1"/>
              <a:t>exporturi</a:t>
            </a:r>
            <a:r>
              <a:rPr lang="en-GB" dirty="0"/>
              <a:t> </a:t>
            </a:r>
            <a:endParaRPr lang="ro-RO" dirty="0" smtClean="0"/>
          </a:p>
          <a:p>
            <a:pPr marL="0" indent="0">
              <a:buNone/>
            </a:pPr>
            <a:r>
              <a:rPr lang="ro-RO" dirty="0"/>
              <a:t> </a:t>
            </a:r>
            <a:r>
              <a:rPr lang="ro-RO" dirty="0" smtClean="0"/>
              <a:t>   the </a:t>
            </a:r>
            <a:r>
              <a:rPr lang="ro-RO" i="1" dirty="0" smtClean="0"/>
              <a:t>advancement</a:t>
            </a:r>
            <a:r>
              <a:rPr lang="ro-RO" dirty="0" smtClean="0"/>
              <a:t> of the economy is based on exports</a:t>
            </a:r>
            <a:endParaRPr lang="en-GB" dirty="0"/>
          </a:p>
        </p:txBody>
      </p:sp>
    </p:spTree>
    <p:extLst>
      <p:ext uri="{BB962C8B-B14F-4D97-AF65-F5344CB8AC3E}">
        <p14:creationId xmlns:p14="http://schemas.microsoft.com/office/powerpoint/2010/main" val="1983160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GB" dirty="0"/>
          </a:p>
        </p:txBody>
      </p:sp>
      <p:sp>
        <p:nvSpPr>
          <p:cNvPr id="3" name="Content Placeholder 2"/>
          <p:cNvSpPr>
            <a:spLocks noGrp="1"/>
          </p:cNvSpPr>
          <p:nvPr>
            <p:ph idx="1"/>
          </p:nvPr>
        </p:nvSpPr>
        <p:spPr/>
        <p:txBody>
          <a:bodyPr>
            <a:normAutofit/>
          </a:bodyPr>
          <a:lstStyle/>
          <a:p>
            <a:r>
              <a:rPr lang="ro-RO" dirty="0" smtClean="0"/>
              <a:t>Main research project:</a:t>
            </a:r>
          </a:p>
          <a:p>
            <a:pPr lvl="1"/>
            <a:r>
              <a:rPr lang="en-US" b="1" i="1" dirty="0"/>
              <a:t>Universals and variants of English and Romanian business metaphors. A corpus-based conceptual mapping of </a:t>
            </a:r>
            <a:r>
              <a:rPr lang="en-US" b="1" i="1"/>
              <a:t>contemporary </a:t>
            </a:r>
            <a:r>
              <a:rPr lang="en-US" b="1" i="1" smtClean="0"/>
              <a:t>journalese</a:t>
            </a:r>
            <a:r>
              <a:rPr lang="ro-RO" b="1" smtClean="0"/>
              <a:t> </a:t>
            </a:r>
            <a:r>
              <a:rPr lang="ro-RO" b="1" dirty="0" smtClean="0"/>
              <a:t>(2015-2017, University of Alba Iulia, Romania)</a:t>
            </a:r>
            <a:endParaRPr lang="ro-RO" dirty="0" smtClean="0"/>
          </a:p>
          <a:p>
            <a:r>
              <a:rPr lang="en-US" dirty="0" smtClean="0"/>
              <a:t>The </a:t>
            </a:r>
            <a:r>
              <a:rPr lang="en-US" dirty="0"/>
              <a:t>main tenet is that cognitive metaphors are instantiations of cultural categories manifested in the language spoken by the community that shares a common set of characteristics within a given cultural matrix. </a:t>
            </a:r>
            <a:endParaRPr lang="en-GB" dirty="0"/>
          </a:p>
        </p:txBody>
      </p:sp>
      <p:sp>
        <p:nvSpPr>
          <p:cNvPr id="4" name="Footer Placeholder 3"/>
          <p:cNvSpPr>
            <a:spLocks noGrp="1"/>
          </p:cNvSpPr>
          <p:nvPr>
            <p:ph type="ftr" sz="quarter" idx="11"/>
          </p:nvPr>
        </p:nvSpPr>
        <p:spPr>
          <a:xfrm>
            <a:off x="1295401" y="5969000"/>
            <a:ext cx="10151852" cy="279400"/>
          </a:xfrm>
        </p:spPr>
        <p:txBody>
          <a:bodyPr/>
          <a:lstStyle/>
          <a:p>
            <a:r>
              <a:rPr lang="ro-RO" b="1" dirty="0">
                <a:solidFill>
                  <a:schemeClr val="accent5">
                    <a:lumMod val="50000"/>
                  </a:schemeClr>
                </a:solidFill>
              </a:rPr>
              <a:t>A</a:t>
            </a:r>
            <a:r>
              <a:rPr lang="en-GB" b="1" dirty="0" smtClean="0">
                <a:solidFill>
                  <a:schemeClr val="accent5">
                    <a:lumMod val="50000"/>
                  </a:schemeClr>
                </a:solidFill>
              </a:rPr>
              <a:t> grant of the Romanian National Authority for Scientific Research and Innovation, CNCS – UEFISCDI, project number PN-II-RU-TE-2014-4-2785</a:t>
            </a:r>
            <a:endParaRPr lang="en-US" b="1" dirty="0">
              <a:solidFill>
                <a:schemeClr val="accent5">
                  <a:lumMod val="50000"/>
                </a:schemeClr>
              </a:solidFill>
            </a:endParaRPr>
          </a:p>
        </p:txBody>
      </p:sp>
    </p:spTree>
    <p:extLst>
      <p:ext uri="{BB962C8B-B14F-4D97-AF65-F5344CB8AC3E}">
        <p14:creationId xmlns:p14="http://schemas.microsoft.com/office/powerpoint/2010/main" val="3534008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THE ECONOMY IS A MOVING OBJECT </a:t>
            </a:r>
            <a:r>
              <a:rPr lang="en-US" i="1" dirty="0"/>
              <a:t>– Romanian corpus</a:t>
            </a:r>
            <a:endParaRPr lang="en-GB" dirty="0"/>
          </a:p>
        </p:txBody>
      </p:sp>
      <p:sp>
        <p:nvSpPr>
          <p:cNvPr id="3" name="Content Placeholder 2"/>
          <p:cNvSpPr>
            <a:spLocks noGrp="1"/>
          </p:cNvSpPr>
          <p:nvPr>
            <p:ph idx="1"/>
          </p:nvPr>
        </p:nvSpPr>
        <p:spPr>
          <a:xfrm>
            <a:off x="868680" y="2556932"/>
            <a:ext cx="10451592" cy="3505540"/>
          </a:xfrm>
        </p:spPr>
        <p:txBody>
          <a:bodyPr>
            <a:normAutofit lnSpcReduction="10000"/>
          </a:bodyPr>
          <a:lstStyle/>
          <a:p>
            <a:r>
              <a:rPr lang="ro-RO" dirty="0" smtClean="0"/>
              <a:t>9) </a:t>
            </a:r>
            <a:r>
              <a:rPr lang="en-US" dirty="0" err="1"/>
              <a:t>experimentele</a:t>
            </a:r>
            <a:r>
              <a:rPr lang="en-US" dirty="0"/>
              <a:t> de </a:t>
            </a:r>
            <a:r>
              <a:rPr lang="en-US" dirty="0" err="1"/>
              <a:t>până</a:t>
            </a:r>
            <a:r>
              <a:rPr lang="en-US" dirty="0"/>
              <a:t> </a:t>
            </a:r>
            <a:r>
              <a:rPr lang="en-US" dirty="0" err="1"/>
              <a:t>acum</a:t>
            </a:r>
            <a:r>
              <a:rPr lang="en-US" dirty="0"/>
              <a:t> </a:t>
            </a:r>
            <a:r>
              <a:rPr lang="en-US" dirty="0" err="1" smtClean="0"/>
              <a:t>sunt</a:t>
            </a:r>
            <a:r>
              <a:rPr lang="en-US" dirty="0" smtClean="0"/>
              <a:t> </a:t>
            </a:r>
            <a:r>
              <a:rPr lang="en-US" dirty="0" err="1"/>
              <a:t>toxice</a:t>
            </a:r>
            <a:r>
              <a:rPr lang="en-US" dirty="0"/>
              <a:t> </a:t>
            </a:r>
            <a:r>
              <a:rPr lang="ro-RO" dirty="0" smtClean="0"/>
              <a:t>ș</a:t>
            </a:r>
            <a:r>
              <a:rPr lang="en-US" dirty="0" err="1" smtClean="0"/>
              <a:t>i</a:t>
            </a:r>
            <a:r>
              <a:rPr lang="en-US" dirty="0" smtClean="0"/>
              <a:t> for</a:t>
            </a:r>
            <a:r>
              <a:rPr lang="ro-RO" dirty="0" smtClean="0"/>
              <a:t>ț</a:t>
            </a:r>
            <a:r>
              <a:rPr lang="en-US" dirty="0" err="1" smtClean="0"/>
              <a:t>ează</a:t>
            </a:r>
            <a:r>
              <a:rPr lang="en-US" dirty="0" smtClean="0"/>
              <a:t> </a:t>
            </a:r>
            <a:r>
              <a:rPr lang="en-US" b="1" dirty="0" err="1"/>
              <a:t>economia</a:t>
            </a:r>
            <a:r>
              <a:rPr lang="en-US" dirty="0"/>
              <a:t> </a:t>
            </a:r>
            <a:r>
              <a:rPr lang="en-US" i="1" dirty="0" err="1"/>
              <a:t>să</a:t>
            </a:r>
            <a:r>
              <a:rPr lang="en-US" i="1" dirty="0"/>
              <a:t> </a:t>
            </a:r>
            <a:r>
              <a:rPr lang="en-US" i="1" dirty="0" err="1"/>
              <a:t>bată</a:t>
            </a:r>
            <a:r>
              <a:rPr lang="en-US" i="1" dirty="0"/>
              <a:t> </a:t>
            </a:r>
            <a:r>
              <a:rPr lang="en-US" i="1" dirty="0" err="1"/>
              <a:t>pasul</a:t>
            </a:r>
            <a:r>
              <a:rPr lang="en-US" i="1" dirty="0"/>
              <a:t> </a:t>
            </a:r>
            <a:r>
              <a:rPr lang="en-US" i="1" dirty="0" smtClean="0"/>
              <a:t> </a:t>
            </a:r>
            <a:r>
              <a:rPr lang="en-US" i="1" dirty="0" err="1" smtClean="0"/>
              <a:t>pe</a:t>
            </a:r>
            <a:r>
              <a:rPr lang="en-US" i="1" dirty="0" smtClean="0"/>
              <a:t>  loc</a:t>
            </a:r>
            <a:r>
              <a:rPr lang="en-US" dirty="0" smtClean="0"/>
              <a:t>.</a:t>
            </a:r>
          </a:p>
          <a:p>
            <a:pPr marL="0" indent="0">
              <a:buNone/>
            </a:pPr>
            <a:r>
              <a:rPr lang="en-GB" dirty="0" smtClean="0"/>
              <a:t>                                                                                                        </a:t>
            </a:r>
            <a:r>
              <a:rPr lang="en-GB" sz="2200" i="1" dirty="0" smtClean="0"/>
              <a:t>(to beat the step on place)</a:t>
            </a:r>
          </a:p>
          <a:p>
            <a:pPr marL="0" indent="0">
              <a:buNone/>
            </a:pPr>
            <a:r>
              <a:rPr lang="ro-RO" dirty="0" smtClean="0"/>
              <a:t>      the experiments so far are toxic and are forcing the economy to </a:t>
            </a:r>
            <a:r>
              <a:rPr lang="ro-RO" i="1" dirty="0" smtClean="0"/>
              <a:t>tread water </a:t>
            </a:r>
            <a:r>
              <a:rPr lang="en-GB" dirty="0" smtClean="0"/>
              <a:t>= </a:t>
            </a:r>
            <a:r>
              <a:rPr lang="en-GB" dirty="0"/>
              <a:t>to be active but without making progress or falling further </a:t>
            </a:r>
            <a:r>
              <a:rPr lang="en-GB" dirty="0" smtClean="0"/>
              <a:t>behind (The Cambridge Dictionary)</a:t>
            </a:r>
          </a:p>
          <a:p>
            <a:pPr marL="0" indent="0">
              <a:buNone/>
            </a:pPr>
            <a:r>
              <a:rPr lang="en-GB" dirty="0"/>
              <a:t> </a:t>
            </a:r>
            <a:r>
              <a:rPr lang="en-GB" dirty="0" smtClean="0"/>
              <a:t>     </a:t>
            </a:r>
            <a:r>
              <a:rPr lang="ro-RO" dirty="0" smtClean="0"/>
              <a:t>(in the original Romanian </a:t>
            </a:r>
            <a:r>
              <a:rPr lang="en-GB" dirty="0" smtClean="0"/>
              <a:t>idiom </a:t>
            </a:r>
            <a:r>
              <a:rPr lang="ro-RO" dirty="0" smtClean="0"/>
              <a:t>there is no reference to </a:t>
            </a:r>
            <a:r>
              <a:rPr lang="en-GB" dirty="0" smtClean="0"/>
              <a:t>“water”)</a:t>
            </a:r>
            <a:endParaRPr lang="ro-RO" dirty="0" smtClean="0"/>
          </a:p>
          <a:p>
            <a:r>
              <a:rPr lang="en-US" dirty="0" smtClean="0"/>
              <a:t> as compared to the </a:t>
            </a:r>
            <a:r>
              <a:rPr lang="ro-RO" dirty="0" smtClean="0"/>
              <a:t>following </a:t>
            </a:r>
            <a:r>
              <a:rPr lang="en-US" dirty="0" smtClean="0"/>
              <a:t>example (“settled” economies), LACK OF MOVEMENT IS LACK OF PROGRESS</a:t>
            </a:r>
            <a:endParaRPr lang="en-GB" dirty="0"/>
          </a:p>
        </p:txBody>
      </p:sp>
    </p:spTree>
    <p:extLst>
      <p:ext uri="{BB962C8B-B14F-4D97-AF65-F5344CB8AC3E}">
        <p14:creationId xmlns:p14="http://schemas.microsoft.com/office/powerpoint/2010/main" val="1450627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THE ECONOMY IS A MOVING OBJECT </a:t>
            </a:r>
            <a:r>
              <a:rPr lang="en-US" i="1" dirty="0"/>
              <a:t>– Romanian corpus</a:t>
            </a:r>
            <a:endParaRPr lang="en-GB" dirty="0"/>
          </a:p>
        </p:txBody>
      </p:sp>
      <p:sp>
        <p:nvSpPr>
          <p:cNvPr id="3" name="Content Placeholder 2"/>
          <p:cNvSpPr>
            <a:spLocks noGrp="1"/>
          </p:cNvSpPr>
          <p:nvPr>
            <p:ph idx="1"/>
          </p:nvPr>
        </p:nvSpPr>
        <p:spPr>
          <a:xfrm>
            <a:off x="832104" y="2386584"/>
            <a:ext cx="10570464" cy="3913632"/>
          </a:xfrm>
        </p:spPr>
        <p:txBody>
          <a:bodyPr/>
          <a:lstStyle/>
          <a:p>
            <a:r>
              <a:rPr lang="en-GB" dirty="0" smtClean="0"/>
              <a:t>10) </a:t>
            </a:r>
            <a:r>
              <a:rPr lang="ro-RO" dirty="0"/>
              <a:t>Statul bagă </a:t>
            </a:r>
            <a:r>
              <a:rPr lang="ro-RO" dirty="0" smtClean="0"/>
              <a:t>bețe </a:t>
            </a:r>
            <a:r>
              <a:rPr lang="ro-RO" dirty="0"/>
              <a:t>fiscale în roatele </a:t>
            </a:r>
            <a:r>
              <a:rPr lang="ro-RO" b="1" dirty="0" smtClean="0"/>
              <a:t>economie</a:t>
            </a:r>
            <a:r>
              <a:rPr lang="ro-RO" dirty="0" smtClean="0"/>
              <a:t>i</a:t>
            </a:r>
            <a:endParaRPr lang="en-GB" dirty="0" smtClean="0"/>
          </a:p>
          <a:p>
            <a:pPr marL="0" indent="0">
              <a:buNone/>
            </a:pPr>
            <a:r>
              <a:rPr lang="en-GB" dirty="0"/>
              <a:t> </a:t>
            </a:r>
            <a:r>
              <a:rPr lang="en-GB" dirty="0" smtClean="0"/>
              <a:t>       The state is </a:t>
            </a:r>
            <a:r>
              <a:rPr lang="en-GB" i="1" dirty="0" smtClean="0"/>
              <a:t>putting</a:t>
            </a:r>
            <a:r>
              <a:rPr lang="en-GB" dirty="0" smtClean="0"/>
              <a:t> fiscal </a:t>
            </a:r>
            <a:r>
              <a:rPr lang="ro-RO" i="1" dirty="0" smtClean="0"/>
              <a:t>needles </a:t>
            </a:r>
            <a:r>
              <a:rPr lang="en-GB" dirty="0" smtClean="0"/>
              <a:t>in the </a:t>
            </a:r>
            <a:r>
              <a:rPr lang="en-GB" i="1" dirty="0" smtClean="0"/>
              <a:t>tyres</a:t>
            </a:r>
            <a:r>
              <a:rPr lang="en-GB" dirty="0" smtClean="0"/>
              <a:t> of the economy.</a:t>
            </a:r>
          </a:p>
          <a:p>
            <a:pPr marL="0" indent="0">
              <a:buNone/>
            </a:pPr>
            <a:r>
              <a:rPr lang="en-GB" dirty="0" smtClean="0"/>
              <a:t>(original </a:t>
            </a:r>
            <a:r>
              <a:rPr lang="ro-RO" dirty="0" smtClean="0"/>
              <a:t>Romanian </a:t>
            </a:r>
            <a:r>
              <a:rPr lang="en-GB" dirty="0" smtClean="0"/>
              <a:t>idiom: </a:t>
            </a:r>
            <a:r>
              <a:rPr lang="en-GB" b="1" dirty="0" smtClean="0"/>
              <a:t>a b</a:t>
            </a:r>
            <a:r>
              <a:rPr lang="ro-RO" b="1" dirty="0" smtClean="0"/>
              <a:t>ăga bețe-n roate</a:t>
            </a:r>
            <a:r>
              <a:rPr lang="ro-RO" dirty="0"/>
              <a:t>;</a:t>
            </a:r>
            <a:r>
              <a:rPr lang="ro-RO" dirty="0" smtClean="0"/>
              <a:t> approx. translation </a:t>
            </a:r>
            <a:r>
              <a:rPr lang="ro-RO" b="1" i="1" dirty="0" smtClean="0"/>
              <a:t>to upset the apple cart</a:t>
            </a:r>
            <a:r>
              <a:rPr lang="ro-RO" i="1" dirty="0" smtClean="0"/>
              <a:t> </a:t>
            </a:r>
            <a:r>
              <a:rPr lang="ro-RO" dirty="0" smtClean="0"/>
              <a:t>(</a:t>
            </a:r>
            <a:r>
              <a:rPr lang="ro-RO" i="1" dirty="0" smtClean="0"/>
              <a:t>= </a:t>
            </a:r>
            <a:r>
              <a:rPr lang="en-GB" dirty="0"/>
              <a:t>to cause trouble, especially by spoiling someone's plans</a:t>
            </a:r>
            <a:r>
              <a:rPr lang="ro-RO" dirty="0" smtClean="0"/>
              <a:t>, creatively adapted to pinpoint the detrimental state interference with economic affairs)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918" y="4572000"/>
            <a:ext cx="2618969" cy="16436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116" y="4572000"/>
            <a:ext cx="2918044" cy="1643633"/>
          </a:xfrm>
          <a:prstGeom prst="rect">
            <a:avLst/>
          </a:prstGeom>
        </p:spPr>
      </p:pic>
    </p:spTree>
    <p:extLst>
      <p:ext uri="{BB962C8B-B14F-4D97-AF65-F5344CB8AC3E}">
        <p14:creationId xmlns:p14="http://schemas.microsoft.com/office/powerpoint/2010/main" val="3697862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THE ECONOMY IS </a:t>
            </a:r>
            <a:r>
              <a:rPr lang="ro-RO" dirty="0"/>
              <a:t>A MOVING </a:t>
            </a:r>
            <a:r>
              <a:rPr lang="ro-RO" dirty="0" smtClean="0"/>
              <a:t>OBJECT</a:t>
            </a:r>
            <a:r>
              <a:rPr lang="en-GB" dirty="0"/>
              <a:t/>
            </a:r>
            <a:br>
              <a:rPr lang="en-GB" dirty="0"/>
            </a:br>
            <a:r>
              <a:rPr lang="ro-RO" dirty="0" smtClean="0"/>
              <a:t>/ HUMAN</a:t>
            </a:r>
            <a:endParaRPr lang="en-GB" dirty="0"/>
          </a:p>
        </p:txBody>
      </p:sp>
      <p:sp>
        <p:nvSpPr>
          <p:cNvPr id="3" name="Content Placeholder 2"/>
          <p:cNvSpPr>
            <a:spLocks noGrp="1"/>
          </p:cNvSpPr>
          <p:nvPr>
            <p:ph idx="1"/>
          </p:nvPr>
        </p:nvSpPr>
        <p:spPr>
          <a:xfrm>
            <a:off x="841248" y="2556932"/>
            <a:ext cx="10616184" cy="3688420"/>
          </a:xfrm>
        </p:spPr>
        <p:txBody>
          <a:bodyPr>
            <a:normAutofit fontScale="92500"/>
          </a:bodyPr>
          <a:lstStyle/>
          <a:p>
            <a:r>
              <a:rPr lang="en-GB" dirty="0"/>
              <a:t>Sir George </a:t>
            </a:r>
            <a:r>
              <a:rPr lang="en-GB" dirty="0" err="1"/>
              <a:t>Iacobescu</a:t>
            </a:r>
            <a:r>
              <a:rPr lang="en-GB" dirty="0"/>
              <a:t> (69 de </a:t>
            </a:r>
            <a:r>
              <a:rPr lang="en-GB" dirty="0" err="1"/>
              <a:t>ani</a:t>
            </a:r>
            <a:r>
              <a:rPr lang="en-GB" dirty="0"/>
              <a:t>) </a:t>
            </a:r>
            <a:r>
              <a:rPr lang="en-GB" dirty="0" err="1"/>
              <a:t>întruchipează</a:t>
            </a:r>
            <a:r>
              <a:rPr lang="en-GB" dirty="0"/>
              <a:t> </a:t>
            </a:r>
            <a:r>
              <a:rPr lang="en-GB" dirty="0" smtClean="0"/>
              <a:t>genera</a:t>
            </a:r>
            <a:r>
              <a:rPr lang="ro-RO" dirty="0" smtClean="0"/>
              <a:t>ț</a:t>
            </a:r>
            <a:r>
              <a:rPr lang="en-GB" dirty="0" err="1" smtClean="0"/>
              <a:t>ia</a:t>
            </a:r>
            <a:r>
              <a:rPr lang="en-GB" dirty="0" smtClean="0"/>
              <a:t> </a:t>
            </a:r>
            <a:r>
              <a:rPr lang="en-GB" dirty="0" err="1" smtClean="0"/>
              <a:t>emigran</a:t>
            </a:r>
            <a:r>
              <a:rPr lang="ro-RO" dirty="0" smtClean="0"/>
              <a:t>ț</a:t>
            </a:r>
            <a:r>
              <a:rPr lang="en-GB" dirty="0" err="1" smtClean="0"/>
              <a:t>ilor</a:t>
            </a:r>
            <a:r>
              <a:rPr lang="en-GB" dirty="0" smtClean="0"/>
              <a:t> </a:t>
            </a:r>
            <a:r>
              <a:rPr lang="en-GB" dirty="0"/>
              <a:t>din </a:t>
            </a:r>
            <a:r>
              <a:rPr lang="en-GB" dirty="0" err="1"/>
              <a:t>perioada</a:t>
            </a:r>
            <a:r>
              <a:rPr lang="en-GB" dirty="0"/>
              <a:t> </a:t>
            </a:r>
            <a:r>
              <a:rPr lang="en-GB" dirty="0" err="1"/>
              <a:t>dictaturii</a:t>
            </a:r>
            <a:r>
              <a:rPr lang="en-GB" dirty="0"/>
              <a:t> </a:t>
            </a:r>
            <a:r>
              <a:rPr lang="en-GB" dirty="0" err="1"/>
              <a:t>lui</a:t>
            </a:r>
            <a:r>
              <a:rPr lang="en-GB" dirty="0"/>
              <a:t> </a:t>
            </a:r>
            <a:r>
              <a:rPr lang="en-GB" dirty="0" err="1"/>
              <a:t>Nicolae</a:t>
            </a:r>
            <a:r>
              <a:rPr lang="en-GB" dirty="0"/>
              <a:t> Ceausescu, </a:t>
            </a:r>
            <a:r>
              <a:rPr lang="en-GB" dirty="0" err="1"/>
              <a:t>oameni</a:t>
            </a:r>
            <a:r>
              <a:rPr lang="en-GB" dirty="0"/>
              <a:t> care au </a:t>
            </a:r>
            <a:r>
              <a:rPr lang="en-GB" dirty="0" err="1"/>
              <a:t>căutat</a:t>
            </a:r>
            <a:r>
              <a:rPr lang="en-GB" dirty="0"/>
              <a:t> </a:t>
            </a:r>
            <a:r>
              <a:rPr lang="en-GB" dirty="0" err="1"/>
              <a:t>mai</a:t>
            </a:r>
            <a:r>
              <a:rPr lang="en-GB" dirty="0"/>
              <a:t> </a:t>
            </a:r>
            <a:r>
              <a:rPr lang="en-GB" dirty="0" err="1"/>
              <a:t>degrabă</a:t>
            </a:r>
            <a:r>
              <a:rPr lang="en-GB" dirty="0"/>
              <a:t> </a:t>
            </a:r>
            <a:r>
              <a:rPr lang="en-GB" dirty="0" err="1"/>
              <a:t>să</a:t>
            </a:r>
            <a:r>
              <a:rPr lang="en-GB" dirty="0"/>
              <a:t> </a:t>
            </a:r>
            <a:r>
              <a:rPr lang="en-GB" dirty="0" err="1"/>
              <a:t>își</a:t>
            </a:r>
            <a:r>
              <a:rPr lang="en-GB" dirty="0"/>
              <a:t> continue </a:t>
            </a:r>
            <a:r>
              <a:rPr lang="en-GB" dirty="0" err="1"/>
              <a:t>specialitățile</a:t>
            </a:r>
            <a:r>
              <a:rPr lang="en-GB" dirty="0"/>
              <a:t> </a:t>
            </a:r>
            <a:r>
              <a:rPr lang="en-GB" dirty="0" err="1"/>
              <a:t>în</a:t>
            </a:r>
            <a:r>
              <a:rPr lang="en-GB" dirty="0"/>
              <a:t> </a:t>
            </a:r>
            <a:r>
              <a:rPr lang="en-GB" dirty="0" err="1"/>
              <a:t>țările</a:t>
            </a:r>
            <a:r>
              <a:rPr lang="en-GB" dirty="0"/>
              <a:t> </a:t>
            </a:r>
            <a:r>
              <a:rPr lang="en-GB" dirty="0" err="1"/>
              <a:t>europene</a:t>
            </a:r>
            <a:r>
              <a:rPr lang="en-GB" dirty="0"/>
              <a:t> de </a:t>
            </a:r>
            <a:r>
              <a:rPr lang="en-GB" dirty="0" err="1" smtClean="0"/>
              <a:t>adopție</a:t>
            </a:r>
            <a:r>
              <a:rPr lang="en-GB" dirty="0"/>
              <a:t>, </a:t>
            </a:r>
            <a:r>
              <a:rPr lang="en-GB" b="1" dirty="0" err="1"/>
              <a:t>economi</a:t>
            </a:r>
            <a:r>
              <a:rPr lang="en-GB" dirty="0" err="1"/>
              <a:t>i</a:t>
            </a:r>
            <a:r>
              <a:rPr lang="en-GB" dirty="0"/>
              <a:t> </a:t>
            </a:r>
            <a:r>
              <a:rPr lang="en-GB" i="1" dirty="0" err="1"/>
              <a:t>așezate</a:t>
            </a:r>
            <a:r>
              <a:rPr lang="en-GB" dirty="0"/>
              <a:t>, dominate de </a:t>
            </a:r>
            <a:r>
              <a:rPr lang="en-GB" dirty="0" err="1"/>
              <a:t>marile</a:t>
            </a:r>
            <a:r>
              <a:rPr lang="en-GB" dirty="0"/>
              <a:t> </a:t>
            </a:r>
            <a:r>
              <a:rPr lang="en-GB" dirty="0" err="1"/>
              <a:t>corporații</a:t>
            </a:r>
            <a:r>
              <a:rPr lang="en-GB" dirty="0"/>
              <a:t> </a:t>
            </a:r>
            <a:r>
              <a:rPr lang="en-GB" dirty="0" err="1"/>
              <a:t>și</a:t>
            </a:r>
            <a:r>
              <a:rPr lang="en-GB" dirty="0"/>
              <a:t> </a:t>
            </a:r>
            <a:r>
              <a:rPr lang="en-GB" dirty="0" err="1"/>
              <a:t>mai</a:t>
            </a:r>
            <a:r>
              <a:rPr lang="en-GB" dirty="0"/>
              <a:t> </a:t>
            </a:r>
            <a:r>
              <a:rPr lang="en-GB" dirty="0" err="1"/>
              <a:t>degrabă</a:t>
            </a:r>
            <a:r>
              <a:rPr lang="en-GB" dirty="0"/>
              <a:t> </a:t>
            </a:r>
            <a:r>
              <a:rPr lang="en-GB" dirty="0" err="1"/>
              <a:t>închise</a:t>
            </a:r>
            <a:r>
              <a:rPr lang="en-GB" dirty="0"/>
              <a:t>, </a:t>
            </a:r>
            <a:r>
              <a:rPr lang="en-GB" dirty="0" err="1"/>
              <a:t>greu</a:t>
            </a:r>
            <a:r>
              <a:rPr lang="en-GB" dirty="0"/>
              <a:t> </a:t>
            </a:r>
            <a:r>
              <a:rPr lang="en-GB" dirty="0" err="1"/>
              <a:t>accesibile</a:t>
            </a:r>
            <a:r>
              <a:rPr lang="en-GB" dirty="0"/>
              <a:t> </a:t>
            </a:r>
            <a:r>
              <a:rPr lang="en-GB" dirty="0" err="1"/>
              <a:t>antreprenorilor</a:t>
            </a:r>
            <a:r>
              <a:rPr lang="en-GB" dirty="0"/>
              <a:t>.</a:t>
            </a:r>
            <a:r>
              <a:rPr lang="en-GB" dirty="0"/>
              <a:t> (</a:t>
            </a:r>
            <a:r>
              <a:rPr lang="en-GB" dirty="0" err="1"/>
              <a:t>Adevărul</a:t>
            </a:r>
            <a:r>
              <a:rPr lang="en-GB" dirty="0"/>
              <a:t> </a:t>
            </a:r>
            <a:r>
              <a:rPr lang="en-GB" dirty="0" err="1" smtClean="0"/>
              <a:t>financiar</a:t>
            </a:r>
            <a:r>
              <a:rPr lang="ro-RO" dirty="0" smtClean="0"/>
              <a:t>,</a:t>
            </a:r>
            <a:r>
              <a:rPr lang="en-GB" dirty="0" smtClean="0"/>
              <a:t> </a:t>
            </a:r>
            <a:r>
              <a:rPr lang="en-GB" dirty="0"/>
              <a:t>10 March 2015)</a:t>
            </a:r>
            <a:endParaRPr lang="ro-RO" dirty="0" smtClean="0"/>
          </a:p>
          <a:p>
            <a:endParaRPr lang="ro-RO" dirty="0"/>
          </a:p>
          <a:p>
            <a:r>
              <a:rPr lang="ro-RO" dirty="0" smtClean="0"/>
              <a:t>(transl.) </a:t>
            </a:r>
            <a:r>
              <a:rPr lang="en-GB" dirty="0" smtClean="0"/>
              <a:t>Sir </a:t>
            </a:r>
            <a:r>
              <a:rPr lang="en-GB" dirty="0"/>
              <a:t>George </a:t>
            </a:r>
            <a:r>
              <a:rPr lang="en-GB" dirty="0" err="1"/>
              <a:t>Iacobescu</a:t>
            </a:r>
            <a:r>
              <a:rPr lang="en-GB" dirty="0"/>
              <a:t> (69 years old) embodies the generation of </a:t>
            </a:r>
            <a:r>
              <a:rPr lang="ro-RO" dirty="0" smtClean="0"/>
              <a:t>im</a:t>
            </a:r>
            <a:r>
              <a:rPr lang="en-GB" dirty="0" smtClean="0"/>
              <a:t>migrants </a:t>
            </a:r>
            <a:r>
              <a:rPr lang="en-GB" dirty="0"/>
              <a:t>during </a:t>
            </a:r>
            <a:r>
              <a:rPr lang="en-GB" dirty="0" err="1"/>
              <a:t>Nicolae</a:t>
            </a:r>
            <a:r>
              <a:rPr lang="en-GB" dirty="0"/>
              <a:t> Ceausescu’s dictatorship, people who had rather sought to continue </a:t>
            </a:r>
            <a:r>
              <a:rPr lang="ro-RO" dirty="0" smtClean="0"/>
              <a:t>in </a:t>
            </a:r>
            <a:r>
              <a:rPr lang="en-GB" dirty="0" smtClean="0"/>
              <a:t>their </a:t>
            </a:r>
            <a:r>
              <a:rPr lang="ro-RO" dirty="0" smtClean="0"/>
              <a:t>area of expertise </a:t>
            </a:r>
            <a:r>
              <a:rPr lang="en-GB" dirty="0" smtClean="0"/>
              <a:t>in </a:t>
            </a:r>
            <a:r>
              <a:rPr lang="en-GB" dirty="0"/>
              <a:t>their European countries of adoption, with </a:t>
            </a:r>
            <a:r>
              <a:rPr lang="en-GB" b="1" i="1" dirty="0"/>
              <a:t>settled economies</a:t>
            </a:r>
            <a:r>
              <a:rPr lang="en-GB" dirty="0"/>
              <a:t>, dominated by the great corporations and rather </a:t>
            </a:r>
            <a:r>
              <a:rPr lang="en-GB" dirty="0" smtClean="0"/>
              <a:t>closed</a:t>
            </a:r>
            <a:r>
              <a:rPr lang="ro-RO" dirty="0" smtClean="0"/>
              <a:t> / confined</a:t>
            </a:r>
            <a:r>
              <a:rPr lang="en-GB" dirty="0" smtClean="0"/>
              <a:t>, </a:t>
            </a:r>
            <a:r>
              <a:rPr lang="en-GB" dirty="0"/>
              <a:t>hardly accessible to entrepreneurs. </a:t>
            </a:r>
          </a:p>
          <a:p>
            <a:endParaRPr lang="en-GB" dirty="0"/>
          </a:p>
        </p:txBody>
      </p:sp>
    </p:spTree>
    <p:extLst>
      <p:ext uri="{BB962C8B-B14F-4D97-AF65-F5344CB8AC3E}">
        <p14:creationId xmlns:p14="http://schemas.microsoft.com/office/powerpoint/2010/main" val="3282154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Interpretation </a:t>
            </a:r>
            <a:endParaRPr lang="en-GB" dirty="0"/>
          </a:p>
        </p:txBody>
      </p:sp>
      <p:sp>
        <p:nvSpPr>
          <p:cNvPr id="3" name="Content Placeholder 2"/>
          <p:cNvSpPr>
            <a:spLocks noGrp="1"/>
          </p:cNvSpPr>
          <p:nvPr>
            <p:ph idx="1"/>
          </p:nvPr>
        </p:nvSpPr>
        <p:spPr/>
        <p:txBody>
          <a:bodyPr>
            <a:normAutofit lnSpcReduction="10000"/>
          </a:bodyPr>
          <a:lstStyle/>
          <a:p>
            <a:r>
              <a:rPr lang="ro-RO" b="1" dirty="0" smtClean="0"/>
              <a:t>a se așeza</a:t>
            </a:r>
            <a:r>
              <a:rPr lang="ro-RO" dirty="0" smtClean="0"/>
              <a:t> = to sit down (refl. </a:t>
            </a:r>
            <a:r>
              <a:rPr lang="ro-RO" dirty="0"/>
              <a:t>v</a:t>
            </a:r>
            <a:r>
              <a:rPr lang="ro-RO" dirty="0" smtClean="0"/>
              <a:t>.)</a:t>
            </a:r>
            <a:r>
              <a:rPr lang="en-GB" dirty="0" smtClean="0"/>
              <a:t>, from Latin </a:t>
            </a:r>
            <a:r>
              <a:rPr lang="en-GB" dirty="0" err="1" smtClean="0"/>
              <a:t>assedere</a:t>
            </a:r>
            <a:r>
              <a:rPr lang="en-GB" dirty="0" smtClean="0"/>
              <a:t>, French </a:t>
            </a:r>
            <a:r>
              <a:rPr lang="en-GB" dirty="0" err="1" smtClean="0"/>
              <a:t>s’assoir</a:t>
            </a:r>
            <a:endParaRPr lang="ro-RO" b="1" dirty="0" smtClean="0"/>
          </a:p>
          <a:p>
            <a:r>
              <a:rPr lang="ro-RO" b="1" dirty="0" smtClean="0"/>
              <a:t>to settle down </a:t>
            </a:r>
            <a:r>
              <a:rPr lang="ro-RO" dirty="0" smtClean="0"/>
              <a:t>= </a:t>
            </a:r>
            <a:r>
              <a:rPr lang="en-GB" dirty="0"/>
              <a:t>to start living in a place where you intend to stay for a long time, usually with your </a:t>
            </a:r>
            <a:r>
              <a:rPr lang="en-GB" dirty="0" smtClean="0"/>
              <a:t>partner</a:t>
            </a:r>
            <a:r>
              <a:rPr lang="ro-RO" dirty="0" smtClean="0"/>
              <a:t> (Cambridge Dictionary)</a:t>
            </a:r>
            <a:endParaRPr lang="en-GB" dirty="0" smtClean="0"/>
          </a:p>
          <a:p>
            <a:r>
              <a:rPr lang="ro-RO" dirty="0" smtClean="0"/>
              <a:t>o</a:t>
            </a:r>
            <a:r>
              <a:rPr lang="en-GB" dirty="0" smtClean="0"/>
              <a:t> </a:t>
            </a:r>
            <a:r>
              <a:rPr lang="en-GB" dirty="0" err="1" smtClean="0"/>
              <a:t>economie</a:t>
            </a:r>
            <a:r>
              <a:rPr lang="en-GB" dirty="0" smtClean="0"/>
              <a:t> </a:t>
            </a:r>
            <a:r>
              <a:rPr lang="ro-RO" dirty="0" smtClean="0"/>
              <a:t>așezată / </a:t>
            </a:r>
            <a:r>
              <a:rPr lang="en-GB" dirty="0" smtClean="0"/>
              <a:t>a </a:t>
            </a:r>
            <a:r>
              <a:rPr lang="en-GB" b="1" dirty="0" smtClean="0"/>
              <a:t>settled</a:t>
            </a:r>
            <a:r>
              <a:rPr lang="en-GB" dirty="0" smtClean="0"/>
              <a:t> economy = a </a:t>
            </a:r>
            <a:r>
              <a:rPr lang="en-GB" b="1" dirty="0" smtClean="0"/>
              <a:t>stable</a:t>
            </a:r>
            <a:r>
              <a:rPr lang="en-GB" dirty="0" smtClean="0"/>
              <a:t> economy</a:t>
            </a:r>
            <a:r>
              <a:rPr lang="ro-RO" dirty="0" smtClean="0"/>
              <a:t>, an economy that is no longer on the move</a:t>
            </a:r>
          </a:p>
          <a:p>
            <a:r>
              <a:rPr lang="ro-RO" dirty="0" smtClean="0"/>
              <a:t>humans </a:t>
            </a:r>
            <a:r>
              <a:rPr lang="en-GB" dirty="0" smtClean="0"/>
              <a:t>“</a:t>
            </a:r>
            <a:r>
              <a:rPr lang="ro-RO" dirty="0" smtClean="0"/>
              <a:t>settle down</a:t>
            </a:r>
            <a:r>
              <a:rPr lang="en-GB" dirty="0" smtClean="0"/>
              <a:t>”</a:t>
            </a:r>
          </a:p>
          <a:p>
            <a:r>
              <a:rPr lang="en-GB" dirty="0" smtClean="0"/>
              <a:t>an economy without fluctuations is a safe, stable one.</a:t>
            </a:r>
            <a:endParaRPr lang="ro-RO" dirty="0" smtClean="0"/>
          </a:p>
          <a:p>
            <a:endParaRPr lang="en-GB" dirty="0"/>
          </a:p>
        </p:txBody>
      </p:sp>
    </p:spTree>
    <p:extLst>
      <p:ext uri="{BB962C8B-B14F-4D97-AF65-F5344CB8AC3E}">
        <p14:creationId xmlns:p14="http://schemas.microsoft.com/office/powerpoint/2010/main" val="313410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THE ECONOMY IS A</a:t>
            </a:r>
            <a:r>
              <a:rPr lang="ro-RO" i="1" dirty="0" smtClean="0"/>
              <a:t> </a:t>
            </a:r>
            <a:r>
              <a:rPr lang="en-US" i="1" dirty="0" smtClean="0"/>
              <a:t>HUMAN BODY – British corpus</a:t>
            </a:r>
            <a:endParaRPr lang="en-GB" dirty="0"/>
          </a:p>
        </p:txBody>
      </p:sp>
      <p:sp>
        <p:nvSpPr>
          <p:cNvPr id="3" name="Content Placeholder 2"/>
          <p:cNvSpPr>
            <a:spLocks noGrp="1"/>
          </p:cNvSpPr>
          <p:nvPr>
            <p:ph idx="1"/>
          </p:nvPr>
        </p:nvSpPr>
        <p:spPr>
          <a:xfrm>
            <a:off x="888522" y="2556932"/>
            <a:ext cx="10541478" cy="3628208"/>
          </a:xfrm>
        </p:spPr>
        <p:txBody>
          <a:bodyPr>
            <a:normAutofit fontScale="92500" lnSpcReduction="10000"/>
          </a:bodyPr>
          <a:lstStyle/>
          <a:p>
            <a:r>
              <a:rPr lang="en-GB" dirty="0"/>
              <a:t>1) </a:t>
            </a:r>
            <a:r>
              <a:rPr lang="en-GB" dirty="0"/>
              <a:t>The first is that a </a:t>
            </a:r>
            <a:r>
              <a:rPr lang="en-GB" i="1" dirty="0"/>
              <a:t>limping</a:t>
            </a:r>
            <a:r>
              <a:rPr lang="en-GB" dirty="0"/>
              <a:t> </a:t>
            </a:r>
            <a:r>
              <a:rPr lang="en-GB" b="1" dirty="0"/>
              <a:t>economy</a:t>
            </a:r>
            <a:r>
              <a:rPr lang="en-GB" dirty="0"/>
              <a:t> is struggling to provide good jobs</a:t>
            </a:r>
          </a:p>
          <a:p>
            <a:r>
              <a:rPr lang="en-US" dirty="0" smtClean="0"/>
              <a:t>2</a:t>
            </a:r>
            <a:r>
              <a:rPr lang="en-US" dirty="0"/>
              <a:t>) </a:t>
            </a:r>
            <a:r>
              <a:rPr lang="en-GB" dirty="0"/>
              <a:t>credit crunch of the kind that </a:t>
            </a:r>
            <a:r>
              <a:rPr lang="en-GB" i="1" dirty="0"/>
              <a:t>crippled</a:t>
            </a:r>
            <a:r>
              <a:rPr lang="en-GB" dirty="0"/>
              <a:t> America’s </a:t>
            </a:r>
            <a:r>
              <a:rPr lang="en-GB" b="1" dirty="0"/>
              <a:t>economy</a:t>
            </a:r>
            <a:endParaRPr lang="en-GB" dirty="0"/>
          </a:p>
          <a:p>
            <a:r>
              <a:rPr lang="en-US" dirty="0"/>
              <a:t>3) </a:t>
            </a:r>
            <a:r>
              <a:rPr lang="en-GB" dirty="0"/>
              <a:t>The tax does not seem </a:t>
            </a:r>
            <a:r>
              <a:rPr lang="en-US" dirty="0"/>
              <a:t>to </a:t>
            </a:r>
            <a:r>
              <a:rPr lang="en-GB" dirty="0"/>
              <a:t>have </a:t>
            </a:r>
            <a:r>
              <a:rPr lang="en-GB" i="1" dirty="0"/>
              <a:t>harmed</a:t>
            </a:r>
            <a:r>
              <a:rPr lang="en-GB" dirty="0"/>
              <a:t> the provincial </a:t>
            </a:r>
            <a:r>
              <a:rPr lang="en-GB" b="1" dirty="0"/>
              <a:t>economy</a:t>
            </a:r>
            <a:endParaRPr lang="en-GB" dirty="0"/>
          </a:p>
          <a:p>
            <a:r>
              <a:rPr lang="en-US" dirty="0"/>
              <a:t>4) </a:t>
            </a:r>
            <a:r>
              <a:rPr lang="en-GB" dirty="0"/>
              <a:t>sanctions relief will not transform the </a:t>
            </a:r>
            <a:r>
              <a:rPr lang="en-GB" i="1" dirty="0"/>
              <a:t>ailing</a:t>
            </a:r>
            <a:r>
              <a:rPr lang="en-GB" dirty="0"/>
              <a:t> </a:t>
            </a:r>
            <a:r>
              <a:rPr lang="en-GB" b="1" dirty="0"/>
              <a:t>economy</a:t>
            </a:r>
            <a:endParaRPr lang="en-GB" dirty="0"/>
          </a:p>
          <a:p>
            <a:r>
              <a:rPr lang="en-US" dirty="0" smtClean="0"/>
              <a:t>5</a:t>
            </a:r>
            <a:r>
              <a:rPr lang="en-US" dirty="0"/>
              <a:t>) </a:t>
            </a:r>
            <a:r>
              <a:rPr lang="en-GB" dirty="0"/>
              <a:t>is still an impressive figure for a </a:t>
            </a:r>
            <a:r>
              <a:rPr lang="en-GB" i="1" dirty="0"/>
              <a:t>once-moribund</a:t>
            </a:r>
            <a:r>
              <a:rPr lang="en-GB" dirty="0"/>
              <a:t> </a:t>
            </a:r>
            <a:r>
              <a:rPr lang="en-GB" b="1" dirty="0"/>
              <a:t>economy</a:t>
            </a:r>
            <a:endParaRPr lang="en-GB" dirty="0"/>
          </a:p>
          <a:p>
            <a:r>
              <a:rPr lang="en-GB" dirty="0"/>
              <a:t>6) the </a:t>
            </a:r>
            <a:r>
              <a:rPr lang="en-GB" i="1" dirty="0"/>
              <a:t>deteriorating</a:t>
            </a:r>
            <a:r>
              <a:rPr lang="en-GB" dirty="0"/>
              <a:t> </a:t>
            </a:r>
            <a:r>
              <a:rPr lang="en-GB" b="1" dirty="0"/>
              <a:t>economy</a:t>
            </a:r>
            <a:endParaRPr lang="en-GB" dirty="0"/>
          </a:p>
          <a:p>
            <a:r>
              <a:rPr lang="en-US" dirty="0"/>
              <a:t>7) </a:t>
            </a:r>
            <a:r>
              <a:rPr lang="en-GB" dirty="0"/>
              <a:t>… from an </a:t>
            </a:r>
            <a:r>
              <a:rPr lang="en-GB" b="1" dirty="0"/>
              <a:t>economy</a:t>
            </a:r>
            <a:r>
              <a:rPr lang="en-GB" dirty="0"/>
              <a:t> </a:t>
            </a:r>
            <a:r>
              <a:rPr lang="en-GB" i="1" dirty="0"/>
              <a:t>addicted</a:t>
            </a:r>
            <a:r>
              <a:rPr lang="en-GB" dirty="0"/>
              <a:t> to rapidly rising credit to one that is more </a:t>
            </a:r>
            <a:r>
              <a:rPr lang="en-GB" i="1" dirty="0"/>
              <a:t>self-sustaining</a:t>
            </a:r>
          </a:p>
          <a:p>
            <a:r>
              <a:rPr lang="en-GB" dirty="0" smtClean="0"/>
              <a:t>8</a:t>
            </a:r>
            <a:r>
              <a:rPr lang="en-GB" dirty="0"/>
              <a:t>) </a:t>
            </a:r>
            <a:r>
              <a:rPr lang="en-GB" dirty="0" smtClean="0"/>
              <a:t>the </a:t>
            </a:r>
            <a:r>
              <a:rPr lang="en-GB" dirty="0"/>
              <a:t>central bank’s actions would </a:t>
            </a:r>
            <a:r>
              <a:rPr lang="en-GB" i="1" dirty="0"/>
              <a:t>revive</a:t>
            </a:r>
            <a:r>
              <a:rPr lang="en-GB" dirty="0"/>
              <a:t> the </a:t>
            </a:r>
            <a:r>
              <a:rPr lang="en-GB" b="1" dirty="0" smtClean="0"/>
              <a:t>economy</a:t>
            </a:r>
            <a:endParaRPr lang="en-GB" dirty="0"/>
          </a:p>
        </p:txBody>
      </p:sp>
    </p:spTree>
    <p:extLst>
      <p:ext uri="{BB962C8B-B14F-4D97-AF65-F5344CB8AC3E}">
        <p14:creationId xmlns:p14="http://schemas.microsoft.com/office/powerpoint/2010/main" val="3336068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THE ECONOMY IS A HUMAN BODY – Romanian corpus</a:t>
            </a:r>
            <a:endParaRPr lang="en-GB" dirty="0"/>
          </a:p>
        </p:txBody>
      </p:sp>
      <p:sp>
        <p:nvSpPr>
          <p:cNvPr id="3" name="Content Placeholder 2"/>
          <p:cNvSpPr>
            <a:spLocks noGrp="1"/>
          </p:cNvSpPr>
          <p:nvPr>
            <p:ph idx="1"/>
          </p:nvPr>
        </p:nvSpPr>
        <p:spPr>
          <a:xfrm>
            <a:off x="1014984" y="2459736"/>
            <a:ext cx="10329675" cy="3749040"/>
          </a:xfrm>
        </p:spPr>
        <p:txBody>
          <a:bodyPr>
            <a:normAutofit fontScale="92500" lnSpcReduction="20000"/>
          </a:bodyPr>
          <a:lstStyle/>
          <a:p>
            <a:r>
              <a:rPr lang="en-US" dirty="0"/>
              <a:t>1) </a:t>
            </a:r>
            <a:r>
              <a:rPr lang="ro-RO" dirty="0"/>
              <a:t>O </a:t>
            </a:r>
            <a:r>
              <a:rPr lang="ro-RO" i="1" dirty="0"/>
              <a:t>maladie</a:t>
            </a:r>
            <a:r>
              <a:rPr lang="ro-RO" dirty="0"/>
              <a:t> – o cerere insuficientă pentru bunuri și servicii – s-a abătut de mult timp asupra </a:t>
            </a:r>
            <a:r>
              <a:rPr lang="ro-RO" b="1" dirty="0">
                <a:solidFill>
                  <a:schemeClr val="tx1"/>
                </a:solidFill>
              </a:rPr>
              <a:t>economie</a:t>
            </a:r>
            <a:r>
              <a:rPr lang="ro-RO" dirty="0">
                <a:solidFill>
                  <a:schemeClr val="tx1"/>
                </a:solidFill>
              </a:rPr>
              <a:t>i</a:t>
            </a:r>
            <a:r>
              <a:rPr lang="ro-RO" dirty="0"/>
              <a:t> </a:t>
            </a:r>
            <a:r>
              <a:rPr lang="ro-RO" dirty="0" smtClean="0"/>
              <a:t>mondiale</a:t>
            </a:r>
            <a:r>
              <a:rPr lang="en-GB" dirty="0" smtClean="0"/>
              <a:t>.</a:t>
            </a:r>
            <a:endParaRPr lang="en-GB" dirty="0" smtClean="0"/>
          </a:p>
          <a:p>
            <a:pPr marL="0" indent="0">
              <a:buNone/>
            </a:pPr>
            <a:r>
              <a:rPr lang="en-GB" dirty="0"/>
              <a:t> </a:t>
            </a:r>
            <a:r>
              <a:rPr lang="en-GB" dirty="0" smtClean="0"/>
              <a:t>   A </a:t>
            </a:r>
            <a:r>
              <a:rPr lang="en-GB" i="1" dirty="0" smtClean="0"/>
              <a:t>malady</a:t>
            </a:r>
            <a:r>
              <a:rPr lang="en-GB" dirty="0" smtClean="0"/>
              <a:t> – an insufficient demand for goods and services – long ago fell upon </a:t>
            </a:r>
            <a:r>
              <a:rPr lang="en-GB" dirty="0" smtClean="0"/>
              <a:t>the world </a:t>
            </a:r>
            <a:r>
              <a:rPr lang="en-GB" b="1" dirty="0" smtClean="0"/>
              <a:t>economy.</a:t>
            </a:r>
            <a:endParaRPr lang="en-GB" b="1" dirty="0"/>
          </a:p>
          <a:p>
            <a:r>
              <a:rPr lang="ro-RO" dirty="0"/>
              <a:t>2) [</a:t>
            </a:r>
            <a:r>
              <a:rPr lang="ro-RO" b="1" dirty="0"/>
              <a:t>Economia</a:t>
            </a:r>
            <a:r>
              <a:rPr lang="ro-RO" dirty="0"/>
              <a:t>] Mergea foarte prost, tocmai din cauză că preferințele publicului erau </a:t>
            </a:r>
            <a:r>
              <a:rPr lang="ro-RO" i="1" dirty="0" smtClean="0"/>
              <a:t>amputate</a:t>
            </a:r>
            <a:r>
              <a:rPr lang="en-GB" i="1" dirty="0" smtClean="0"/>
              <a:t>.</a:t>
            </a:r>
            <a:r>
              <a:rPr lang="ro-RO" dirty="0" smtClean="0"/>
              <a:t> </a:t>
            </a:r>
            <a:endParaRPr lang="en-GB" dirty="0" smtClean="0"/>
          </a:p>
          <a:p>
            <a:pPr marL="0" indent="0">
              <a:buNone/>
            </a:pPr>
            <a:r>
              <a:rPr lang="en-GB" dirty="0"/>
              <a:t> </a:t>
            </a:r>
            <a:r>
              <a:rPr lang="en-GB" dirty="0" smtClean="0"/>
              <a:t>   </a:t>
            </a:r>
            <a:r>
              <a:rPr lang="ro-RO" dirty="0" smtClean="0"/>
              <a:t>[</a:t>
            </a:r>
            <a:r>
              <a:rPr lang="en-GB" dirty="0" smtClean="0"/>
              <a:t>The </a:t>
            </a:r>
            <a:r>
              <a:rPr lang="en-GB" b="1" dirty="0" smtClean="0"/>
              <a:t>e</a:t>
            </a:r>
            <a:r>
              <a:rPr lang="ro-RO" b="1" dirty="0" smtClean="0"/>
              <a:t>conom</a:t>
            </a:r>
            <a:r>
              <a:rPr lang="en-GB" b="1" dirty="0" smtClean="0"/>
              <a:t>y</a:t>
            </a:r>
            <a:r>
              <a:rPr lang="ro-RO" dirty="0" smtClean="0"/>
              <a:t>]</a:t>
            </a:r>
            <a:r>
              <a:rPr lang="en-GB" dirty="0" smtClean="0"/>
              <a:t> It was going very badly, particularly because the preferences of the public were </a:t>
            </a:r>
            <a:r>
              <a:rPr lang="en-GB" i="1" dirty="0" smtClean="0"/>
              <a:t>amputated</a:t>
            </a:r>
            <a:r>
              <a:rPr lang="en-GB" dirty="0" smtClean="0"/>
              <a:t>.</a:t>
            </a:r>
            <a:endParaRPr lang="ro-RO" dirty="0" smtClean="0"/>
          </a:p>
          <a:p>
            <a:r>
              <a:rPr lang="ro-RO" dirty="0"/>
              <a:t>3) </a:t>
            </a:r>
            <a:r>
              <a:rPr lang="en-US" dirty="0" err="1"/>
              <a:t>rela</a:t>
            </a:r>
            <a:r>
              <a:rPr lang="ro-RO" dirty="0"/>
              <a:t>ț</a:t>
            </a:r>
            <a:r>
              <a:rPr lang="en-US" dirty="0" err="1"/>
              <a:t>ia</a:t>
            </a:r>
            <a:r>
              <a:rPr lang="en-US" dirty="0"/>
              <a:t> </a:t>
            </a:r>
            <a:r>
              <a:rPr lang="en-US" dirty="0" err="1"/>
              <a:t>dintre</a:t>
            </a:r>
            <a:r>
              <a:rPr lang="en-US" dirty="0"/>
              <a:t> </a:t>
            </a:r>
            <a:r>
              <a:rPr lang="en-US" i="1" dirty="0" err="1"/>
              <a:t>sănătatea</a:t>
            </a:r>
            <a:r>
              <a:rPr lang="en-US" dirty="0"/>
              <a:t> </a:t>
            </a:r>
            <a:r>
              <a:rPr lang="en-US" b="1" dirty="0" err="1"/>
              <a:t>economie</a:t>
            </a:r>
            <a:r>
              <a:rPr lang="en-US" dirty="0" err="1"/>
              <a:t>i</a:t>
            </a:r>
            <a:r>
              <a:rPr lang="en-US" dirty="0"/>
              <a:t> </a:t>
            </a:r>
            <a:r>
              <a:rPr lang="ro-RO" dirty="0"/>
              <a:t>ș</a:t>
            </a:r>
            <a:r>
              <a:rPr lang="en-US" dirty="0" err="1"/>
              <a:t>i</a:t>
            </a:r>
            <a:r>
              <a:rPr lang="en-US" dirty="0"/>
              <a:t> </a:t>
            </a:r>
            <a:r>
              <a:rPr lang="en-US" dirty="0" err="1"/>
              <a:t>mediul</a:t>
            </a:r>
            <a:r>
              <a:rPr lang="en-US" dirty="0"/>
              <a:t> politic </a:t>
            </a:r>
            <a:endParaRPr lang="ro-RO" dirty="0"/>
          </a:p>
          <a:p>
            <a:pPr marL="0" indent="0">
              <a:buNone/>
            </a:pPr>
            <a:r>
              <a:rPr lang="ro-RO" dirty="0"/>
              <a:t>     the relationship between the health of the economy and the political environment</a:t>
            </a:r>
          </a:p>
          <a:p>
            <a:pPr marL="0" indent="0">
              <a:buNone/>
            </a:pP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4067803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THE ECONOMY IS A HUMAN BODY – Romanian corpus</a:t>
            </a:r>
            <a:endParaRPr lang="en-GB" dirty="0"/>
          </a:p>
        </p:txBody>
      </p:sp>
      <p:sp>
        <p:nvSpPr>
          <p:cNvPr id="3" name="Content Placeholder 2"/>
          <p:cNvSpPr>
            <a:spLocks noGrp="1"/>
          </p:cNvSpPr>
          <p:nvPr>
            <p:ph idx="1"/>
          </p:nvPr>
        </p:nvSpPr>
        <p:spPr/>
        <p:txBody>
          <a:bodyPr>
            <a:normAutofit lnSpcReduction="10000"/>
          </a:bodyPr>
          <a:lstStyle/>
          <a:p>
            <a:r>
              <a:rPr lang="ro-RO" dirty="0" smtClean="0"/>
              <a:t>4) </a:t>
            </a:r>
            <a:r>
              <a:rPr lang="en-GB" dirty="0" err="1"/>
              <a:t>imaginea</a:t>
            </a:r>
            <a:r>
              <a:rPr lang="en-GB" dirty="0"/>
              <a:t> </a:t>
            </a:r>
            <a:r>
              <a:rPr lang="en-GB" dirty="0" err="1"/>
              <a:t>unei</a:t>
            </a:r>
            <a:r>
              <a:rPr lang="en-GB" dirty="0"/>
              <a:t> </a:t>
            </a:r>
            <a:r>
              <a:rPr lang="en-GB" b="1" dirty="0" err="1"/>
              <a:t>economi</a:t>
            </a:r>
            <a:r>
              <a:rPr lang="en-GB" dirty="0" err="1"/>
              <a:t>i</a:t>
            </a:r>
            <a:r>
              <a:rPr lang="en-GB" dirty="0"/>
              <a:t> care </a:t>
            </a:r>
            <a:r>
              <a:rPr lang="en-GB" dirty="0" err="1"/>
              <a:t>începe</a:t>
            </a:r>
            <a:r>
              <a:rPr lang="en-GB" dirty="0"/>
              <a:t> </a:t>
            </a:r>
            <a:r>
              <a:rPr lang="en-GB" dirty="0" err="1" smtClean="0"/>
              <a:t>să</a:t>
            </a:r>
            <a:r>
              <a:rPr lang="en-GB" dirty="0" smtClean="0"/>
              <a:t>-</a:t>
            </a:r>
            <a:r>
              <a:rPr lang="ro-RO" dirty="0" smtClean="0"/>
              <a:t>ș</a:t>
            </a:r>
            <a:r>
              <a:rPr lang="en-GB" dirty="0" err="1" smtClean="0"/>
              <a:t>i</a:t>
            </a:r>
            <a:r>
              <a:rPr lang="en-GB" dirty="0" smtClean="0"/>
              <a:t> </a:t>
            </a:r>
            <a:r>
              <a:rPr lang="en-GB" dirty="0" err="1"/>
              <a:t>recapete</a:t>
            </a:r>
            <a:r>
              <a:rPr lang="en-GB" dirty="0"/>
              <a:t> din </a:t>
            </a:r>
            <a:r>
              <a:rPr lang="en-GB" dirty="0" err="1"/>
              <a:t>suflu</a:t>
            </a:r>
            <a:r>
              <a:rPr lang="en-GB" dirty="0" smtClean="0"/>
              <a:t>.</a:t>
            </a:r>
            <a:endParaRPr lang="ro-RO" dirty="0" smtClean="0"/>
          </a:p>
          <a:p>
            <a:pPr marL="0" indent="0">
              <a:buNone/>
            </a:pPr>
            <a:r>
              <a:rPr lang="ro-RO" dirty="0"/>
              <a:t> </a:t>
            </a:r>
            <a:r>
              <a:rPr lang="ro-RO" dirty="0" smtClean="0"/>
              <a:t>   the image of an economy that is starting to </a:t>
            </a:r>
            <a:r>
              <a:rPr lang="ro-RO" i="1" dirty="0" smtClean="0"/>
              <a:t>regain its health </a:t>
            </a:r>
            <a:r>
              <a:rPr lang="ro-RO" dirty="0" smtClean="0"/>
              <a:t>(lit. breath)</a:t>
            </a:r>
          </a:p>
          <a:p>
            <a:r>
              <a:rPr lang="ro-RO" dirty="0" smtClean="0"/>
              <a:t>5) </a:t>
            </a:r>
            <a:r>
              <a:rPr lang="ro-RO" dirty="0"/>
              <a:t>Cum </a:t>
            </a:r>
            <a:r>
              <a:rPr lang="ro-RO" b="1" dirty="0"/>
              <a:t>economia</a:t>
            </a:r>
            <a:r>
              <a:rPr lang="ro-RO" dirty="0"/>
              <a:t> dă </a:t>
            </a:r>
            <a:r>
              <a:rPr lang="ro-RO" i="1" dirty="0"/>
              <a:t>semne de </a:t>
            </a:r>
            <a:r>
              <a:rPr lang="ro-RO" i="1" dirty="0" smtClean="0"/>
              <a:t>stabilizare</a:t>
            </a:r>
          </a:p>
          <a:p>
            <a:pPr marL="0" indent="0">
              <a:buNone/>
            </a:pPr>
            <a:r>
              <a:rPr lang="ro-RO" dirty="0" smtClean="0"/>
              <a:t>    As the economy is giving signs of stabilisation</a:t>
            </a:r>
          </a:p>
          <a:p>
            <a:r>
              <a:rPr lang="ro-RO" dirty="0" smtClean="0"/>
              <a:t>6) </a:t>
            </a:r>
            <a:r>
              <a:rPr lang="en-GB" dirty="0" err="1"/>
              <a:t>ceea</a:t>
            </a:r>
            <a:r>
              <a:rPr lang="en-GB" dirty="0"/>
              <a:t> </a:t>
            </a:r>
            <a:r>
              <a:rPr lang="en-GB" dirty="0" err="1"/>
              <a:t>ce</a:t>
            </a:r>
            <a:r>
              <a:rPr lang="en-GB" dirty="0"/>
              <a:t> </a:t>
            </a:r>
            <a:r>
              <a:rPr lang="en-GB" dirty="0" err="1"/>
              <a:t>transmite</a:t>
            </a:r>
            <a:r>
              <a:rPr lang="en-GB" dirty="0"/>
              <a:t> un </a:t>
            </a:r>
            <a:r>
              <a:rPr lang="en-GB" dirty="0" err="1"/>
              <a:t>semnal</a:t>
            </a:r>
            <a:r>
              <a:rPr lang="en-GB" dirty="0"/>
              <a:t> </a:t>
            </a:r>
            <a:r>
              <a:rPr lang="en-GB" dirty="0" err="1"/>
              <a:t>descurajator</a:t>
            </a:r>
            <a:r>
              <a:rPr lang="en-GB" dirty="0"/>
              <a:t> </a:t>
            </a:r>
            <a:r>
              <a:rPr lang="en-GB" dirty="0" err="1"/>
              <a:t>privind</a:t>
            </a:r>
            <a:r>
              <a:rPr lang="en-GB" dirty="0"/>
              <a:t> </a:t>
            </a:r>
            <a:r>
              <a:rPr lang="en-GB" i="1" dirty="0" err="1"/>
              <a:t>revigorarea</a:t>
            </a:r>
            <a:r>
              <a:rPr lang="en-GB" dirty="0"/>
              <a:t> </a:t>
            </a:r>
            <a:r>
              <a:rPr lang="en-GB" b="1" dirty="0" err="1" smtClean="0"/>
              <a:t>economie</a:t>
            </a:r>
            <a:r>
              <a:rPr lang="en-GB" dirty="0" err="1" smtClean="0"/>
              <a:t>i</a:t>
            </a:r>
            <a:endParaRPr lang="ro-RO" dirty="0" smtClean="0"/>
          </a:p>
          <a:p>
            <a:pPr marL="0" indent="0">
              <a:buNone/>
            </a:pPr>
            <a:r>
              <a:rPr lang="ro-RO" dirty="0"/>
              <a:t> </a:t>
            </a:r>
            <a:r>
              <a:rPr lang="ro-RO" dirty="0" smtClean="0"/>
              <a:t>    which sends out a disheartening signal regarding the reinvigoration of the economy</a:t>
            </a:r>
          </a:p>
          <a:p>
            <a:endParaRPr lang="en-GB" dirty="0"/>
          </a:p>
        </p:txBody>
      </p:sp>
    </p:spTree>
    <p:extLst>
      <p:ext uri="{BB962C8B-B14F-4D97-AF65-F5344CB8AC3E}">
        <p14:creationId xmlns:p14="http://schemas.microsoft.com/office/powerpoint/2010/main" val="2877555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THE ECONOMY IS A HUMAN BODY – Romanian corpus</a:t>
            </a:r>
            <a:endParaRPr lang="en-GB" dirty="0"/>
          </a:p>
        </p:txBody>
      </p:sp>
      <p:sp>
        <p:nvSpPr>
          <p:cNvPr id="3" name="Content Placeholder 2"/>
          <p:cNvSpPr>
            <a:spLocks noGrp="1"/>
          </p:cNvSpPr>
          <p:nvPr>
            <p:ph idx="1"/>
          </p:nvPr>
        </p:nvSpPr>
        <p:spPr/>
        <p:txBody>
          <a:bodyPr>
            <a:normAutofit lnSpcReduction="10000"/>
          </a:bodyPr>
          <a:lstStyle/>
          <a:p>
            <a:r>
              <a:rPr lang="ro-RO" dirty="0" smtClean="0"/>
              <a:t>7) </a:t>
            </a:r>
            <a:r>
              <a:rPr lang="ro-RO" b="1" dirty="0"/>
              <a:t>Economia</a:t>
            </a:r>
            <a:r>
              <a:rPr lang="ro-RO" dirty="0"/>
              <a:t> a fost </a:t>
            </a:r>
            <a:r>
              <a:rPr lang="ro-RO" i="1" dirty="0"/>
              <a:t>măcinată</a:t>
            </a:r>
            <a:r>
              <a:rPr lang="ro-RO" dirty="0"/>
              <a:t> după </a:t>
            </a:r>
            <a:r>
              <a:rPr lang="ro-RO" dirty="0" smtClean="0"/>
              <a:t>Revoluție </a:t>
            </a:r>
            <a:r>
              <a:rPr lang="ro-RO" dirty="0"/>
              <a:t>de privatizări </a:t>
            </a:r>
            <a:r>
              <a:rPr lang="ro-RO" dirty="0" smtClean="0"/>
              <a:t>eșuate și falimentări.</a:t>
            </a:r>
          </a:p>
          <a:p>
            <a:pPr marL="0" indent="0">
              <a:buNone/>
            </a:pPr>
            <a:r>
              <a:rPr lang="ro-RO" dirty="0"/>
              <a:t> </a:t>
            </a:r>
            <a:r>
              <a:rPr lang="ro-RO" dirty="0" smtClean="0"/>
              <a:t>    The economy was gnawed at after the Revolution by unsuccessful privatisation and bankruptcies.</a:t>
            </a:r>
          </a:p>
          <a:p>
            <a:r>
              <a:rPr lang="ro-RO" dirty="0" smtClean="0"/>
              <a:t>8) </a:t>
            </a:r>
            <a:r>
              <a:rPr lang="en-US" dirty="0" err="1"/>
              <a:t>după</a:t>
            </a:r>
            <a:r>
              <a:rPr lang="en-US" dirty="0"/>
              <a:t> </a:t>
            </a:r>
            <a:r>
              <a:rPr lang="en-US" dirty="0" err="1"/>
              <a:t>ce</a:t>
            </a:r>
            <a:r>
              <a:rPr lang="en-US" dirty="0"/>
              <a:t> au </a:t>
            </a:r>
            <a:r>
              <a:rPr lang="en-US" i="1" dirty="0" err="1"/>
              <a:t>administrat</a:t>
            </a:r>
            <a:r>
              <a:rPr lang="en-US" dirty="0"/>
              <a:t> </a:t>
            </a:r>
            <a:r>
              <a:rPr lang="en-US" b="1" dirty="0" err="1"/>
              <a:t>economie</a:t>
            </a:r>
            <a:r>
              <a:rPr lang="en-US" dirty="0" err="1"/>
              <a:t>i</a:t>
            </a:r>
            <a:r>
              <a:rPr lang="en-US" dirty="0"/>
              <a:t> </a:t>
            </a:r>
            <a:r>
              <a:rPr lang="en-US" dirty="0" err="1"/>
              <a:t>mondiale</a:t>
            </a:r>
            <a:r>
              <a:rPr lang="en-US" dirty="0"/>
              <a:t> </a:t>
            </a:r>
            <a:r>
              <a:rPr lang="en-US" i="1" dirty="0" err="1"/>
              <a:t>drogul</a:t>
            </a:r>
            <a:r>
              <a:rPr lang="en-US" dirty="0"/>
              <a:t> </a:t>
            </a:r>
            <a:r>
              <a:rPr lang="en-US" dirty="0" err="1"/>
              <a:t>banilor</a:t>
            </a:r>
            <a:r>
              <a:rPr lang="en-US" dirty="0"/>
              <a:t> </a:t>
            </a:r>
            <a:r>
              <a:rPr lang="en-US" dirty="0" err="1"/>
              <a:t>ieftini</a:t>
            </a:r>
            <a:r>
              <a:rPr lang="en-US" dirty="0"/>
              <a:t> </a:t>
            </a:r>
            <a:r>
              <a:rPr lang="en-US" dirty="0" err="1"/>
              <a:t>în</a:t>
            </a:r>
            <a:r>
              <a:rPr lang="en-US" dirty="0"/>
              <a:t> doze din </a:t>
            </a:r>
            <a:r>
              <a:rPr lang="en-US" dirty="0" err="1"/>
              <a:t>ce</a:t>
            </a:r>
            <a:r>
              <a:rPr lang="en-US" dirty="0"/>
              <a:t> </a:t>
            </a:r>
            <a:r>
              <a:rPr lang="en-US" dirty="0" err="1"/>
              <a:t>în</a:t>
            </a:r>
            <a:r>
              <a:rPr lang="en-US" dirty="0"/>
              <a:t> </a:t>
            </a:r>
            <a:r>
              <a:rPr lang="en-US" dirty="0" err="1"/>
              <a:t>ce</a:t>
            </a:r>
            <a:r>
              <a:rPr lang="en-US" dirty="0"/>
              <a:t> </a:t>
            </a:r>
            <a:r>
              <a:rPr lang="en-US" dirty="0" err="1"/>
              <a:t>mai</a:t>
            </a:r>
            <a:r>
              <a:rPr lang="en-US" dirty="0"/>
              <a:t> </a:t>
            </a:r>
            <a:r>
              <a:rPr lang="en-US" dirty="0" err="1" smtClean="0"/>
              <a:t>mari</a:t>
            </a:r>
            <a:endParaRPr lang="ro-RO" dirty="0" smtClean="0"/>
          </a:p>
          <a:p>
            <a:r>
              <a:rPr lang="ro-RO" dirty="0" smtClean="0"/>
              <a:t>after administering to the world economy the drug of cheap money in ever increasing doses</a:t>
            </a:r>
            <a:endParaRPr lang="en-GB" dirty="0"/>
          </a:p>
        </p:txBody>
      </p:sp>
    </p:spTree>
    <p:extLst>
      <p:ext uri="{BB962C8B-B14F-4D97-AF65-F5344CB8AC3E}">
        <p14:creationId xmlns:p14="http://schemas.microsoft.com/office/powerpoint/2010/main" val="1981272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THE ECONOMY IS A HUMAN BODY – Romanian corpus</a:t>
            </a:r>
            <a:endParaRPr lang="en-GB" dirty="0"/>
          </a:p>
        </p:txBody>
      </p:sp>
      <p:sp>
        <p:nvSpPr>
          <p:cNvPr id="3" name="Content Placeholder 2"/>
          <p:cNvSpPr>
            <a:spLocks noGrp="1"/>
          </p:cNvSpPr>
          <p:nvPr>
            <p:ph idx="1"/>
          </p:nvPr>
        </p:nvSpPr>
        <p:spPr/>
        <p:txBody>
          <a:bodyPr/>
          <a:lstStyle/>
          <a:p>
            <a:r>
              <a:rPr lang="ro-RO" dirty="0" smtClean="0"/>
              <a:t>7) </a:t>
            </a:r>
            <a:r>
              <a:rPr lang="en-GB" dirty="0" err="1"/>
              <a:t>pentru</a:t>
            </a:r>
            <a:r>
              <a:rPr lang="en-GB" dirty="0"/>
              <a:t> ca </a:t>
            </a:r>
            <a:r>
              <a:rPr lang="en-GB" b="1" dirty="0" err="1"/>
              <a:t>economia</a:t>
            </a:r>
            <a:r>
              <a:rPr lang="en-GB" dirty="0"/>
              <a:t> „</a:t>
            </a:r>
            <a:r>
              <a:rPr lang="en-GB" i="1" dirty="0" err="1"/>
              <a:t>bolnavă</a:t>
            </a:r>
            <a:r>
              <a:rPr lang="en-GB" dirty="0"/>
              <a:t>“ a </a:t>
            </a:r>
            <a:r>
              <a:rPr lang="en-GB" dirty="0" err="1"/>
              <a:t>Frantei</a:t>
            </a:r>
            <a:r>
              <a:rPr lang="en-GB" dirty="0"/>
              <a:t> </a:t>
            </a:r>
            <a:r>
              <a:rPr lang="en-GB" dirty="0" err="1"/>
              <a:t>să</a:t>
            </a:r>
            <a:r>
              <a:rPr lang="en-GB" dirty="0"/>
              <a:t> nu </a:t>
            </a:r>
            <a:r>
              <a:rPr lang="en-GB" dirty="0" err="1"/>
              <a:t>îi</a:t>
            </a:r>
            <a:r>
              <a:rPr lang="en-GB" dirty="0"/>
              <a:t> </a:t>
            </a:r>
            <a:r>
              <a:rPr lang="en-GB" dirty="0" err="1"/>
              <a:t>afecteze</a:t>
            </a:r>
            <a:r>
              <a:rPr lang="en-GB" dirty="0"/>
              <a:t> </a:t>
            </a:r>
            <a:r>
              <a:rPr lang="en-GB" dirty="0" err="1" smtClean="0"/>
              <a:t>businessul</a:t>
            </a:r>
            <a:r>
              <a:rPr lang="ro-RO" dirty="0" smtClean="0"/>
              <a:t>.</a:t>
            </a:r>
          </a:p>
          <a:p>
            <a:pPr marL="0" indent="0">
              <a:buNone/>
            </a:pPr>
            <a:r>
              <a:rPr lang="ro-RO" dirty="0"/>
              <a:t> </a:t>
            </a:r>
            <a:r>
              <a:rPr lang="ro-RO" dirty="0" smtClean="0"/>
              <a:t>   so that France</a:t>
            </a:r>
            <a:r>
              <a:rPr lang="en-GB" dirty="0" smtClean="0"/>
              <a:t>’s sick economy would not affect his business.</a:t>
            </a:r>
          </a:p>
          <a:p>
            <a:r>
              <a:rPr lang="en-GB" dirty="0" smtClean="0"/>
              <a:t>8) </a:t>
            </a:r>
            <a:r>
              <a:rPr lang="en-GB" b="1" dirty="0" err="1"/>
              <a:t>Economi</a:t>
            </a:r>
            <a:r>
              <a:rPr lang="en-GB" dirty="0" err="1"/>
              <a:t>ile</a:t>
            </a:r>
            <a:r>
              <a:rPr lang="en-GB" dirty="0"/>
              <a:t> din </a:t>
            </a:r>
            <a:r>
              <a:rPr lang="en-GB" dirty="0" err="1"/>
              <a:t>Polonia</a:t>
            </a:r>
            <a:r>
              <a:rPr lang="en-GB" dirty="0"/>
              <a:t> </a:t>
            </a:r>
            <a:r>
              <a:rPr lang="en-GB" dirty="0" err="1"/>
              <a:t>si</a:t>
            </a:r>
            <a:r>
              <a:rPr lang="en-GB" dirty="0"/>
              <a:t> </a:t>
            </a:r>
            <a:r>
              <a:rPr lang="en-GB" dirty="0" err="1"/>
              <a:t>România</a:t>
            </a:r>
            <a:r>
              <a:rPr lang="en-GB" dirty="0"/>
              <a:t> au o </a:t>
            </a:r>
            <a:r>
              <a:rPr lang="en-GB" i="1" dirty="0" err="1"/>
              <a:t>recuperare</a:t>
            </a:r>
            <a:r>
              <a:rPr lang="en-GB" dirty="0"/>
              <a:t> </a:t>
            </a:r>
            <a:r>
              <a:rPr lang="en-GB" dirty="0" err="1"/>
              <a:t>amplă</a:t>
            </a:r>
            <a:r>
              <a:rPr lang="en-GB" dirty="0"/>
              <a:t> </a:t>
            </a:r>
            <a:endParaRPr lang="en-GB" dirty="0" smtClean="0"/>
          </a:p>
          <a:p>
            <a:pPr marL="0" indent="0">
              <a:buNone/>
            </a:pPr>
            <a:r>
              <a:rPr lang="en-GB" dirty="0"/>
              <a:t> </a:t>
            </a:r>
            <a:r>
              <a:rPr lang="en-GB" dirty="0" smtClean="0"/>
              <a:t>    The economies of Poland and Romania have a strong (lit. ample) recovery.</a:t>
            </a:r>
            <a:endParaRPr lang="en-GB" dirty="0"/>
          </a:p>
        </p:txBody>
      </p:sp>
    </p:spTree>
    <p:extLst>
      <p:ext uri="{BB962C8B-B14F-4D97-AF65-F5344CB8AC3E}">
        <p14:creationId xmlns:p14="http://schemas.microsoft.com/office/powerpoint/2010/main" val="2418499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i="1" dirty="0" smtClean="0"/>
              <a:t>THE ECONOMY IS A THINKING ENTITY – Romanian corpus</a:t>
            </a:r>
            <a:endParaRPr lang="en-GB" i="1" dirty="0"/>
          </a:p>
        </p:txBody>
      </p:sp>
      <p:sp>
        <p:nvSpPr>
          <p:cNvPr id="3" name="Content Placeholder 2"/>
          <p:cNvSpPr>
            <a:spLocks noGrp="1"/>
          </p:cNvSpPr>
          <p:nvPr>
            <p:ph idx="1"/>
          </p:nvPr>
        </p:nvSpPr>
        <p:spPr/>
        <p:txBody>
          <a:bodyPr/>
          <a:lstStyle/>
          <a:p>
            <a:r>
              <a:rPr lang="en-GB" dirty="0" smtClean="0"/>
              <a:t>1) </a:t>
            </a:r>
            <a:r>
              <a:rPr lang="ro-RO" b="1" dirty="0" smtClean="0"/>
              <a:t>Economia</a:t>
            </a:r>
            <a:r>
              <a:rPr lang="ro-RO" dirty="0" smtClean="0"/>
              <a:t> </a:t>
            </a:r>
            <a:r>
              <a:rPr lang="ro-RO" dirty="0"/>
              <a:t>s-a </a:t>
            </a:r>
            <a:r>
              <a:rPr lang="ro-RO" i="1" dirty="0"/>
              <a:t>încăpătânat</a:t>
            </a:r>
            <a:r>
              <a:rPr lang="ro-RO" dirty="0"/>
              <a:t>, însă, să nu se conformeze regulii de trei simplă, </a:t>
            </a:r>
            <a:r>
              <a:rPr lang="ro-RO" i="1" dirty="0"/>
              <a:t>arătând</a:t>
            </a:r>
            <a:r>
              <a:rPr lang="ro-RO" dirty="0"/>
              <a:t> că este influentată de mecanisme mai complexe decât pot concepe planificatorii centrali ai finantelor. </a:t>
            </a:r>
            <a:endParaRPr lang="en-GB" dirty="0" smtClean="0"/>
          </a:p>
          <a:p>
            <a:endParaRPr lang="ro-RO" dirty="0" smtClean="0"/>
          </a:p>
          <a:p>
            <a:pPr marL="0" indent="0">
              <a:buNone/>
            </a:pPr>
            <a:r>
              <a:rPr lang="ro-RO" dirty="0" smtClean="0"/>
              <a:t>However, the </a:t>
            </a:r>
            <a:r>
              <a:rPr lang="ro-RO" i="1" dirty="0" smtClean="0"/>
              <a:t>economy</a:t>
            </a:r>
            <a:r>
              <a:rPr lang="ro-RO" dirty="0" smtClean="0"/>
              <a:t> </a:t>
            </a:r>
            <a:r>
              <a:rPr lang="ro-RO" i="1" dirty="0" smtClean="0"/>
              <a:t>became obstinate </a:t>
            </a:r>
            <a:r>
              <a:rPr lang="ro-RO" dirty="0" smtClean="0"/>
              <a:t>about not conforming to the direct proportionality rule, </a:t>
            </a:r>
            <a:r>
              <a:rPr lang="ro-RO" i="1" dirty="0" smtClean="0"/>
              <a:t>showing</a:t>
            </a:r>
            <a:r>
              <a:rPr lang="ro-RO" dirty="0" smtClean="0"/>
              <a:t> that it is </a:t>
            </a:r>
            <a:r>
              <a:rPr lang="ro-RO" i="1" dirty="0" smtClean="0"/>
              <a:t>influenced</a:t>
            </a:r>
            <a:r>
              <a:rPr lang="ro-RO" dirty="0" smtClean="0"/>
              <a:t> by more complex mechanisms than the central financial planner</a:t>
            </a:r>
            <a:r>
              <a:rPr lang="en-GB" dirty="0" smtClean="0"/>
              <a:t>s</a:t>
            </a:r>
            <a:r>
              <a:rPr lang="ro-RO" dirty="0" smtClean="0"/>
              <a:t> can think of.</a:t>
            </a:r>
            <a:endParaRPr lang="en-GB" dirty="0"/>
          </a:p>
        </p:txBody>
      </p:sp>
    </p:spTree>
    <p:extLst>
      <p:ext uri="{BB962C8B-B14F-4D97-AF65-F5344CB8AC3E}">
        <p14:creationId xmlns:p14="http://schemas.microsoft.com/office/powerpoint/2010/main" val="141068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business-metaphors.ro</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2109" y="2493035"/>
            <a:ext cx="6708413" cy="3666226"/>
          </a:xfrm>
        </p:spPr>
      </p:pic>
    </p:spTree>
    <p:extLst>
      <p:ext uri="{BB962C8B-B14F-4D97-AF65-F5344CB8AC3E}">
        <p14:creationId xmlns:p14="http://schemas.microsoft.com/office/powerpoint/2010/main" val="1462423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THE ECONOMY IS A MACHINE</a:t>
            </a:r>
            <a:r>
              <a:rPr lang="ro-RO" i="1" dirty="0" smtClean="0"/>
              <a:t> – </a:t>
            </a:r>
            <a:br>
              <a:rPr lang="ro-RO" i="1" dirty="0" smtClean="0"/>
            </a:br>
            <a:r>
              <a:rPr lang="ro-RO" i="1" dirty="0" smtClean="0"/>
              <a:t>British corpus</a:t>
            </a:r>
            <a:endParaRPr lang="en-GB" dirty="0"/>
          </a:p>
        </p:txBody>
      </p:sp>
      <p:sp>
        <p:nvSpPr>
          <p:cNvPr id="3" name="Content Placeholder 2"/>
          <p:cNvSpPr>
            <a:spLocks noGrp="1"/>
          </p:cNvSpPr>
          <p:nvPr>
            <p:ph idx="1"/>
          </p:nvPr>
        </p:nvSpPr>
        <p:spPr/>
        <p:txBody>
          <a:bodyPr>
            <a:normAutofit/>
          </a:bodyPr>
          <a:lstStyle/>
          <a:p>
            <a:r>
              <a:rPr lang="en-US" dirty="0"/>
              <a:t>1) </a:t>
            </a:r>
            <a:r>
              <a:rPr lang="en-GB" dirty="0"/>
              <a:t>can create the conditions for a </a:t>
            </a:r>
            <a:r>
              <a:rPr lang="en-GB" i="1" dirty="0"/>
              <a:t>functioning</a:t>
            </a:r>
            <a:r>
              <a:rPr lang="en-GB" dirty="0"/>
              <a:t> </a:t>
            </a:r>
            <a:r>
              <a:rPr lang="en-GB" b="1" dirty="0"/>
              <a:t>economy</a:t>
            </a:r>
            <a:endParaRPr lang="en-GB" dirty="0"/>
          </a:p>
          <a:p>
            <a:r>
              <a:rPr lang="en-GB" dirty="0"/>
              <a:t>2) His most urgent task is to </a:t>
            </a:r>
            <a:r>
              <a:rPr lang="en-GB" i="1" dirty="0"/>
              <a:t>fix</a:t>
            </a:r>
            <a:r>
              <a:rPr lang="en-GB" dirty="0"/>
              <a:t> the </a:t>
            </a:r>
            <a:r>
              <a:rPr lang="en-GB" b="1" dirty="0"/>
              <a:t>economy</a:t>
            </a:r>
            <a:r>
              <a:rPr lang="en-GB" dirty="0"/>
              <a:t>.</a:t>
            </a:r>
          </a:p>
          <a:p>
            <a:r>
              <a:rPr lang="en-GB" dirty="0"/>
              <a:t>3) she has been unable to get the spending cuts and fiscal reforms needed to </a:t>
            </a:r>
            <a:r>
              <a:rPr lang="en-GB" i="1" dirty="0"/>
              <a:t>repair</a:t>
            </a:r>
            <a:r>
              <a:rPr lang="en-GB" dirty="0"/>
              <a:t> the </a:t>
            </a:r>
            <a:r>
              <a:rPr lang="en-GB" b="1" dirty="0" smtClean="0"/>
              <a:t>economy</a:t>
            </a:r>
          </a:p>
          <a:p>
            <a:pPr marL="0" indent="0">
              <a:buNone/>
            </a:pPr>
            <a:endParaRPr lang="en-GB" b="1" dirty="0"/>
          </a:p>
        </p:txBody>
      </p:sp>
    </p:spTree>
    <p:extLst>
      <p:ext uri="{BB962C8B-B14F-4D97-AF65-F5344CB8AC3E}">
        <p14:creationId xmlns:p14="http://schemas.microsoft.com/office/powerpoint/2010/main" val="4246124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THE ECONOMY IS A </a:t>
            </a:r>
            <a:r>
              <a:rPr lang="en-US" i="1" dirty="0" smtClean="0"/>
              <a:t>MACHINE</a:t>
            </a:r>
            <a:r>
              <a:rPr lang="ro-RO" i="1" dirty="0" smtClean="0"/>
              <a:t> – Romanian corpus</a:t>
            </a:r>
            <a:endParaRPr lang="en-GB" dirty="0"/>
          </a:p>
        </p:txBody>
      </p:sp>
      <p:sp>
        <p:nvSpPr>
          <p:cNvPr id="3" name="Content Placeholder 2"/>
          <p:cNvSpPr>
            <a:spLocks noGrp="1"/>
          </p:cNvSpPr>
          <p:nvPr>
            <p:ph idx="1"/>
          </p:nvPr>
        </p:nvSpPr>
        <p:spPr/>
        <p:txBody>
          <a:bodyPr>
            <a:normAutofit lnSpcReduction="10000"/>
          </a:bodyPr>
          <a:lstStyle/>
          <a:p>
            <a:r>
              <a:rPr lang="ro-RO" dirty="0" smtClean="0"/>
              <a:t>1) </a:t>
            </a:r>
            <a:r>
              <a:rPr lang="en-GB" dirty="0" err="1" smtClean="0"/>
              <a:t>modul</a:t>
            </a:r>
            <a:r>
              <a:rPr lang="en-GB" dirty="0" smtClean="0"/>
              <a:t> </a:t>
            </a:r>
            <a:r>
              <a:rPr lang="ro-RO" dirty="0" smtClean="0"/>
              <a:t>î</a:t>
            </a:r>
            <a:r>
              <a:rPr lang="en-GB" dirty="0" smtClean="0"/>
              <a:t>n </a:t>
            </a:r>
            <a:r>
              <a:rPr lang="en-GB" dirty="0"/>
              <a:t>care </a:t>
            </a:r>
            <a:r>
              <a:rPr lang="en-GB" i="1" dirty="0" err="1" smtClean="0"/>
              <a:t>func</a:t>
            </a:r>
            <a:r>
              <a:rPr lang="ro-RO" i="1" dirty="0" smtClean="0"/>
              <a:t>ț</a:t>
            </a:r>
            <a:r>
              <a:rPr lang="en-GB" i="1" dirty="0" err="1" smtClean="0"/>
              <a:t>ioneaz</a:t>
            </a:r>
            <a:r>
              <a:rPr lang="ro-RO" i="1" dirty="0" smtClean="0"/>
              <a:t>ă</a:t>
            </a:r>
            <a:r>
              <a:rPr lang="en-GB" dirty="0" smtClean="0"/>
              <a:t> </a:t>
            </a:r>
            <a:r>
              <a:rPr lang="en-GB" dirty="0"/>
              <a:t>o </a:t>
            </a:r>
            <a:r>
              <a:rPr lang="en-GB" b="1" dirty="0" err="1"/>
              <a:t>economie</a:t>
            </a:r>
            <a:endParaRPr lang="en-GB" b="1" dirty="0"/>
          </a:p>
          <a:p>
            <a:pPr marL="0" indent="0">
              <a:buNone/>
            </a:pPr>
            <a:r>
              <a:rPr lang="en-GB" dirty="0"/>
              <a:t>   the way in which an economy functions</a:t>
            </a:r>
          </a:p>
          <a:p>
            <a:r>
              <a:rPr lang="ro-RO" dirty="0" smtClean="0"/>
              <a:t>2) </a:t>
            </a:r>
            <a:r>
              <a:rPr lang="ro-RO" dirty="0"/>
              <a:t>Încă un </a:t>
            </a:r>
            <a:r>
              <a:rPr lang="ro-RO" i="1" dirty="0"/>
              <a:t>motor</a:t>
            </a:r>
            <a:r>
              <a:rPr lang="ro-RO" dirty="0"/>
              <a:t> al </a:t>
            </a:r>
            <a:r>
              <a:rPr lang="ro-RO" b="1" dirty="0"/>
              <a:t>economie</a:t>
            </a:r>
            <a:r>
              <a:rPr lang="ro-RO" dirty="0"/>
              <a:t>i mondiale s-a </a:t>
            </a:r>
            <a:r>
              <a:rPr lang="ro-RO" i="1" dirty="0" smtClean="0"/>
              <a:t>defectat</a:t>
            </a:r>
            <a:r>
              <a:rPr lang="ro-RO" dirty="0" smtClean="0"/>
              <a:t>.</a:t>
            </a:r>
          </a:p>
          <a:p>
            <a:pPr marL="0" indent="0">
              <a:buNone/>
            </a:pPr>
            <a:r>
              <a:rPr lang="ro-RO" dirty="0"/>
              <a:t> </a:t>
            </a:r>
            <a:r>
              <a:rPr lang="ro-RO" dirty="0" smtClean="0"/>
              <a:t>   Another engine of the world economy has broken down.</a:t>
            </a:r>
          </a:p>
          <a:p>
            <a:r>
              <a:rPr lang="ro-RO" dirty="0" smtClean="0"/>
              <a:t>3) </a:t>
            </a:r>
            <a:r>
              <a:rPr lang="en-US" dirty="0"/>
              <a:t>Cum </a:t>
            </a:r>
            <a:r>
              <a:rPr lang="en-US" dirty="0" err="1"/>
              <a:t>rămâne</a:t>
            </a:r>
            <a:r>
              <a:rPr lang="en-US" dirty="0"/>
              <a:t> cu </a:t>
            </a:r>
            <a:r>
              <a:rPr lang="en-US" i="1" dirty="0" err="1"/>
              <a:t>supraîncălzirea</a:t>
            </a:r>
            <a:r>
              <a:rPr lang="en-US" dirty="0"/>
              <a:t> </a:t>
            </a:r>
            <a:r>
              <a:rPr lang="en-US" b="1" dirty="0" err="1"/>
              <a:t>economie</a:t>
            </a:r>
            <a:r>
              <a:rPr lang="en-US" dirty="0" err="1"/>
              <a:t>i</a:t>
            </a:r>
            <a:r>
              <a:rPr lang="en-US" dirty="0"/>
              <a:t>, </a:t>
            </a:r>
            <a:r>
              <a:rPr lang="en-US" dirty="0" err="1"/>
              <a:t>accelerarea</a:t>
            </a:r>
            <a:r>
              <a:rPr lang="en-US" dirty="0"/>
              <a:t> </a:t>
            </a:r>
            <a:r>
              <a:rPr lang="en-US" dirty="0" err="1" smtClean="0"/>
              <a:t>consumului</a:t>
            </a:r>
            <a:endParaRPr lang="ro-RO" dirty="0" smtClean="0"/>
          </a:p>
          <a:p>
            <a:pPr marL="0" indent="0">
              <a:buNone/>
            </a:pPr>
            <a:r>
              <a:rPr lang="ro-RO" dirty="0" smtClean="0"/>
              <a:t>    How about the overheating of the economy, the acceleration of consumption</a:t>
            </a:r>
            <a:endParaRPr lang="en-GB" dirty="0"/>
          </a:p>
        </p:txBody>
      </p:sp>
    </p:spTree>
    <p:extLst>
      <p:ext uri="{BB962C8B-B14F-4D97-AF65-F5344CB8AC3E}">
        <p14:creationId xmlns:p14="http://schemas.microsoft.com/office/powerpoint/2010/main" val="4207196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i="1" dirty="0" smtClean="0"/>
              <a:t>THE ECONOMY IS A CONTAINER FOR MONEY </a:t>
            </a:r>
            <a:r>
              <a:rPr lang="en-GB" i="1" dirty="0" smtClean="0"/>
              <a:t>(MONEY IS LIQUID/SOLID)</a:t>
            </a:r>
            <a:endParaRPr lang="en-GB" i="1" dirty="0"/>
          </a:p>
        </p:txBody>
      </p:sp>
      <p:sp>
        <p:nvSpPr>
          <p:cNvPr id="3" name="Content Placeholder 2"/>
          <p:cNvSpPr>
            <a:spLocks noGrp="1"/>
          </p:cNvSpPr>
          <p:nvPr>
            <p:ph idx="1"/>
          </p:nvPr>
        </p:nvSpPr>
        <p:spPr>
          <a:xfrm>
            <a:off x="792480" y="2450592"/>
            <a:ext cx="10607040" cy="3694176"/>
          </a:xfrm>
        </p:spPr>
        <p:txBody>
          <a:bodyPr>
            <a:normAutofit fontScale="92500" lnSpcReduction="20000"/>
          </a:bodyPr>
          <a:lstStyle/>
          <a:p>
            <a:r>
              <a:rPr lang="ro-RO" dirty="0" smtClean="0"/>
              <a:t>1) improve </a:t>
            </a:r>
            <a:r>
              <a:rPr lang="ro-RO" dirty="0"/>
              <a:t>the distribution of liquidity in the </a:t>
            </a:r>
            <a:r>
              <a:rPr lang="ro-RO" b="1" dirty="0" smtClean="0"/>
              <a:t>economy</a:t>
            </a:r>
          </a:p>
          <a:p>
            <a:r>
              <a:rPr lang="ro-RO" dirty="0" smtClean="0"/>
              <a:t>2) </a:t>
            </a:r>
            <a:r>
              <a:rPr lang="ro-RO" dirty="0"/>
              <a:t>the flow of funds in the </a:t>
            </a:r>
            <a:r>
              <a:rPr lang="ro-RO" b="1" dirty="0" smtClean="0"/>
              <a:t>economy</a:t>
            </a:r>
          </a:p>
          <a:p>
            <a:endParaRPr lang="ro-RO" dirty="0"/>
          </a:p>
          <a:p>
            <a:r>
              <a:rPr lang="ro-RO" dirty="0" smtClean="0"/>
              <a:t>1) Combinatul </a:t>
            </a:r>
            <a:r>
              <a:rPr lang="ro-RO" dirty="0"/>
              <a:t>Sidex </a:t>
            </a:r>
            <a:r>
              <a:rPr lang="ro-RO" dirty="0" smtClean="0"/>
              <a:t>Galaţi era </a:t>
            </a:r>
            <a:r>
              <a:rPr lang="ro-RO" dirty="0"/>
              <a:t>văzut în 2000 ca o </a:t>
            </a:r>
            <a:r>
              <a:rPr lang="ro-RO" i="1" dirty="0"/>
              <a:t>gaură neagră </a:t>
            </a:r>
            <a:r>
              <a:rPr lang="ro-RO" dirty="0"/>
              <a:t>a </a:t>
            </a:r>
            <a:r>
              <a:rPr lang="ro-RO" b="1" dirty="0"/>
              <a:t>economie</a:t>
            </a:r>
            <a:r>
              <a:rPr lang="ro-RO" dirty="0"/>
              <a:t>i din cauza pierderilor </a:t>
            </a:r>
            <a:r>
              <a:rPr lang="ro-RO" dirty="0" smtClean="0"/>
              <a:t>masive. </a:t>
            </a:r>
          </a:p>
          <a:p>
            <a:pPr marL="0" indent="0">
              <a:buNone/>
            </a:pPr>
            <a:r>
              <a:rPr lang="ro-RO" dirty="0" smtClean="0"/>
              <a:t>     Sidex Galati Plant was seen in 2000 as a black hole of the Romanian economy, because of massive losses.</a:t>
            </a:r>
          </a:p>
          <a:p>
            <a:r>
              <a:rPr lang="ro-RO" dirty="0" smtClean="0"/>
              <a:t>2) </a:t>
            </a:r>
            <a:r>
              <a:rPr lang="en-US" dirty="0" err="1" smtClean="0"/>
              <a:t>continuarea</a:t>
            </a:r>
            <a:r>
              <a:rPr lang="en-US" dirty="0" smtClean="0"/>
              <a:t> </a:t>
            </a:r>
            <a:r>
              <a:rPr lang="en-US" dirty="0" err="1"/>
              <a:t>programului</a:t>
            </a:r>
            <a:r>
              <a:rPr lang="en-US" dirty="0"/>
              <a:t> de </a:t>
            </a:r>
            <a:r>
              <a:rPr lang="en-US" i="1" dirty="0" err="1"/>
              <a:t>injectie</a:t>
            </a:r>
            <a:r>
              <a:rPr lang="en-US" dirty="0"/>
              <a:t> de </a:t>
            </a:r>
            <a:r>
              <a:rPr lang="en-US" dirty="0" err="1"/>
              <a:t>monedă</a:t>
            </a:r>
            <a:r>
              <a:rPr lang="en-US" dirty="0"/>
              <a:t> </a:t>
            </a:r>
            <a:r>
              <a:rPr lang="en-US" dirty="0" err="1"/>
              <a:t>în</a:t>
            </a:r>
            <a:r>
              <a:rPr lang="en-US" dirty="0"/>
              <a:t> </a:t>
            </a:r>
            <a:r>
              <a:rPr lang="en-US" b="1" dirty="0" err="1"/>
              <a:t>economia</a:t>
            </a:r>
            <a:r>
              <a:rPr lang="en-US" dirty="0"/>
              <a:t> </a:t>
            </a:r>
            <a:r>
              <a:rPr lang="en-US" dirty="0" err="1" smtClean="0"/>
              <a:t>europeană</a:t>
            </a:r>
            <a:endParaRPr lang="ro-RO" dirty="0" smtClean="0"/>
          </a:p>
          <a:p>
            <a:pPr marL="0" indent="0">
              <a:buNone/>
            </a:pPr>
            <a:r>
              <a:rPr lang="ro-RO" dirty="0" smtClean="0"/>
              <a:t>     continuing the programme of currency injection in the European economy</a:t>
            </a:r>
          </a:p>
          <a:p>
            <a:endParaRPr lang="ro-RO" dirty="0" smtClean="0"/>
          </a:p>
          <a:p>
            <a:endParaRPr lang="en-GB" dirty="0"/>
          </a:p>
        </p:txBody>
      </p:sp>
    </p:spTree>
    <p:extLst>
      <p:ext uri="{BB962C8B-B14F-4D97-AF65-F5344CB8AC3E}">
        <p14:creationId xmlns:p14="http://schemas.microsoft.com/office/powerpoint/2010/main" val="2817291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GB" dirty="0"/>
          </a:p>
        </p:txBody>
      </p:sp>
      <p:sp>
        <p:nvSpPr>
          <p:cNvPr id="3" name="Content Placeholder 2"/>
          <p:cNvSpPr>
            <a:spLocks noGrp="1"/>
          </p:cNvSpPr>
          <p:nvPr>
            <p:ph idx="1"/>
          </p:nvPr>
        </p:nvSpPr>
        <p:spPr>
          <a:xfrm>
            <a:off x="1051560" y="2556932"/>
            <a:ext cx="9994392" cy="3670132"/>
          </a:xfrm>
        </p:spPr>
        <p:txBody>
          <a:bodyPr>
            <a:normAutofit/>
          </a:bodyPr>
          <a:lstStyle/>
          <a:p>
            <a:r>
              <a:rPr lang="en-US" dirty="0" smtClean="0"/>
              <a:t>Basically, the same conceptual metaphors were </a:t>
            </a:r>
            <a:r>
              <a:rPr lang="en-US" dirty="0"/>
              <a:t>identified in both corpora, which accounts for the fact that these are in general ‘primary’ metaphors, born out of our experience of the world. </a:t>
            </a:r>
            <a:endParaRPr lang="en-US" dirty="0" smtClean="0"/>
          </a:p>
          <a:p>
            <a:r>
              <a:rPr lang="en-US" dirty="0" smtClean="0"/>
              <a:t>Nevertheless</a:t>
            </a:r>
            <a:r>
              <a:rPr lang="en-US" dirty="0"/>
              <a:t>, there exist cultural variations, embodied in various linguistic expressions of the same conceptual metaphor, or different meaning broadening of the same words. </a:t>
            </a:r>
            <a:endParaRPr lang="en-US" dirty="0" smtClean="0"/>
          </a:p>
        </p:txBody>
      </p:sp>
    </p:spTree>
    <p:extLst>
      <p:ext uri="{BB962C8B-B14F-4D97-AF65-F5344CB8AC3E}">
        <p14:creationId xmlns:p14="http://schemas.microsoft.com/office/powerpoint/2010/main" val="27378778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normAutofit fontScale="92500" lnSpcReduction="10000"/>
          </a:bodyPr>
          <a:lstStyle/>
          <a:p>
            <a:r>
              <a:rPr lang="en-US" dirty="0"/>
              <a:t>Apparently conflicting concepts coexist in the Romanian language (a static, but stable economy vs an economy in movement entails both a need for stability and desire for progress</a:t>
            </a:r>
            <a:r>
              <a:rPr lang="en-US" dirty="0" smtClean="0"/>
              <a:t>)</a:t>
            </a:r>
            <a:endParaRPr lang="ro-RO" dirty="0" smtClean="0"/>
          </a:p>
          <a:p>
            <a:r>
              <a:rPr lang="ro-RO" dirty="0" smtClean="0"/>
              <a:t>The </a:t>
            </a:r>
            <a:r>
              <a:rPr lang="ro-RO" dirty="0"/>
              <a:t>ECONOMY is A MACHINE </a:t>
            </a:r>
            <a:r>
              <a:rPr lang="en-US" dirty="0"/>
              <a:t>metaphor in English displays linguistic expressions that are more general (a functioning economy, to fix the economy, to repair the economy), whereas in Romanian </a:t>
            </a:r>
            <a:r>
              <a:rPr lang="ro-RO" dirty="0"/>
              <a:t>one can </a:t>
            </a:r>
            <a:r>
              <a:rPr lang="en-US" dirty="0"/>
              <a:t>identify more technical terms</a:t>
            </a:r>
            <a:r>
              <a:rPr lang="ro-RO" dirty="0"/>
              <a:t>, such as </a:t>
            </a:r>
            <a:r>
              <a:rPr lang="en-GB" dirty="0"/>
              <a:t>‘the engine of the economy broke down’, ‘overheating of the economy’, which may reveal a preference for a </a:t>
            </a:r>
            <a:r>
              <a:rPr lang="en-GB" dirty="0" err="1"/>
              <a:t>mechanicist</a:t>
            </a:r>
            <a:r>
              <a:rPr lang="en-GB" dirty="0"/>
              <a:t> approach to the economy, and in general, a pervasive </a:t>
            </a:r>
            <a:r>
              <a:rPr lang="en-US" dirty="0"/>
              <a:t>need for control (see Hofstede’s high UAI for the Romanian people</a:t>
            </a:r>
            <a:r>
              <a:rPr lang="en-US" dirty="0" smtClean="0"/>
              <a:t>)</a:t>
            </a:r>
            <a:r>
              <a:rPr lang="ro-RO" dirty="0" smtClean="0"/>
              <a:t>.</a:t>
            </a:r>
            <a:endParaRPr lang="en-US" dirty="0"/>
          </a:p>
        </p:txBody>
      </p:sp>
    </p:spTree>
    <p:extLst>
      <p:ext uri="{BB962C8B-B14F-4D97-AF65-F5344CB8AC3E}">
        <p14:creationId xmlns:p14="http://schemas.microsoft.com/office/powerpoint/2010/main" val="3072639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r>
              <a:rPr lang="ro-RO" dirty="0" smtClean="0"/>
              <a:t> </a:t>
            </a:r>
            <a:endParaRPr lang="en-GB" dirty="0"/>
          </a:p>
        </p:txBody>
      </p:sp>
      <p:sp>
        <p:nvSpPr>
          <p:cNvPr id="3" name="Content Placeholder 2"/>
          <p:cNvSpPr>
            <a:spLocks noGrp="1"/>
          </p:cNvSpPr>
          <p:nvPr>
            <p:ph idx="1"/>
          </p:nvPr>
        </p:nvSpPr>
        <p:spPr/>
        <p:txBody>
          <a:bodyPr/>
          <a:lstStyle/>
          <a:p>
            <a:r>
              <a:rPr lang="ro-RO" dirty="0"/>
              <a:t>Derived from THE ECONOMY IS HUMAN metaphor, the conceptualisation of the ECONOMY as a THINKING ENTITY </a:t>
            </a:r>
            <a:r>
              <a:rPr lang="en-GB" dirty="0" smtClean="0"/>
              <a:t>(with a will of its own) </a:t>
            </a:r>
            <a:r>
              <a:rPr lang="ro-RO" dirty="0" smtClean="0"/>
              <a:t>was </a:t>
            </a:r>
            <a:r>
              <a:rPr lang="ro-RO" dirty="0"/>
              <a:t>only found in the Romanian corpus.</a:t>
            </a:r>
            <a:endParaRPr lang="en-GB" dirty="0"/>
          </a:p>
          <a:p>
            <a:endParaRPr lang="en-GB" dirty="0"/>
          </a:p>
        </p:txBody>
      </p:sp>
    </p:spTree>
    <p:extLst>
      <p:ext uri="{BB962C8B-B14F-4D97-AF65-F5344CB8AC3E}">
        <p14:creationId xmlns:p14="http://schemas.microsoft.com/office/powerpoint/2010/main" val="308522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a:t>
            </a:r>
            <a:endParaRPr lang="en-GB" dirty="0"/>
          </a:p>
        </p:txBody>
      </p:sp>
      <p:sp>
        <p:nvSpPr>
          <p:cNvPr id="3" name="Content Placeholder 2"/>
          <p:cNvSpPr>
            <a:spLocks noGrp="1"/>
          </p:cNvSpPr>
          <p:nvPr>
            <p:ph idx="1"/>
          </p:nvPr>
        </p:nvSpPr>
        <p:spPr>
          <a:xfrm>
            <a:off x="776378" y="2458528"/>
            <a:ext cx="10644996" cy="3700732"/>
          </a:xfrm>
        </p:spPr>
        <p:txBody>
          <a:bodyPr>
            <a:normAutofit fontScale="62500" lnSpcReduction="20000"/>
          </a:bodyPr>
          <a:lstStyle/>
          <a:p>
            <a:r>
              <a:rPr lang="en-GB" dirty="0"/>
              <a:t>Aitchison, J. (1994). </a:t>
            </a:r>
            <a:r>
              <a:rPr lang="en-GB" i="1" dirty="0"/>
              <a:t>Words in the mind. An introduction to the mental lexicon</a:t>
            </a:r>
            <a:r>
              <a:rPr lang="en-GB" dirty="0"/>
              <a:t> (2nd edition), Oxford: Blackwell.</a:t>
            </a:r>
          </a:p>
          <a:p>
            <a:r>
              <a:rPr lang="en-GB" dirty="0"/>
              <a:t>Conceptual Metaphor Home Page (1994). Retrieved </a:t>
            </a:r>
            <a:r>
              <a:rPr lang="en-US" dirty="0"/>
              <a:t>12 February, 2016, from http://www.lang.osaka-u.ac.jp/~sugimoto/MasterMetaphorList/index.html.</a:t>
            </a:r>
            <a:endParaRPr lang="en-GB" b="1" dirty="0"/>
          </a:p>
          <a:p>
            <a:r>
              <a:rPr lang="en-GB" dirty="0" err="1"/>
              <a:t>Goatly</a:t>
            </a:r>
            <a:r>
              <a:rPr lang="en-GB" dirty="0"/>
              <a:t>, A. (1997). </a:t>
            </a:r>
            <a:r>
              <a:rPr lang="en-GB" i="1" dirty="0"/>
              <a:t>The language of metaphors. </a:t>
            </a:r>
            <a:r>
              <a:rPr lang="en-GB" dirty="0"/>
              <a:t>New York: </a:t>
            </a:r>
            <a:r>
              <a:rPr lang="en-GB" dirty="0" smtClean="0"/>
              <a:t>Routledge</a:t>
            </a:r>
          </a:p>
          <a:p>
            <a:r>
              <a:rPr lang="en-GB" dirty="0" smtClean="0"/>
              <a:t>Geertz</a:t>
            </a:r>
            <a:r>
              <a:rPr lang="en-GB" dirty="0"/>
              <a:t>, C. (1973). </a:t>
            </a:r>
            <a:r>
              <a:rPr lang="en-GB" i="1" dirty="0"/>
              <a:t>The interpretation of cultures: selected essays</a:t>
            </a:r>
            <a:r>
              <a:rPr lang="en-GB" dirty="0"/>
              <a:t>. New York: Basic Books.</a:t>
            </a:r>
          </a:p>
          <a:p>
            <a:r>
              <a:rPr lang="en-GB" dirty="0"/>
              <a:t>Goddard, C., &amp; </a:t>
            </a:r>
            <a:r>
              <a:rPr lang="en-GB" dirty="0" err="1"/>
              <a:t>Wierrzbicka</a:t>
            </a:r>
            <a:r>
              <a:rPr lang="en-GB" dirty="0"/>
              <a:t>, A. (1994). </a:t>
            </a:r>
            <a:r>
              <a:rPr lang="en-GB" i="1" dirty="0"/>
              <a:t>Semantic and lexical universals: theory and empirical findings. </a:t>
            </a:r>
            <a:r>
              <a:rPr lang="en-GB" dirty="0"/>
              <a:t>Amsterdam: J. </a:t>
            </a:r>
            <a:r>
              <a:rPr lang="en-GB" dirty="0" err="1"/>
              <a:t>Benjamins</a:t>
            </a:r>
            <a:r>
              <a:rPr lang="en-GB" dirty="0"/>
              <a:t>.</a:t>
            </a:r>
          </a:p>
          <a:p>
            <a:r>
              <a:rPr lang="en-GB" dirty="0" err="1"/>
              <a:t>Herteg</a:t>
            </a:r>
            <a:r>
              <a:rPr lang="en-GB" dirty="0"/>
              <a:t>, C., &amp; </a:t>
            </a:r>
            <a:r>
              <a:rPr lang="en-GB" dirty="0" err="1"/>
              <a:t>Popescu</a:t>
            </a:r>
            <a:r>
              <a:rPr lang="en-GB" dirty="0"/>
              <a:t>, T. (2013). Developing Business Students’ Linguistic and Intercultural Competence through the Understanding of Business Metaphors. </a:t>
            </a:r>
            <a:r>
              <a:rPr lang="en-GB" i="1" dirty="0"/>
              <a:t>Procedia - Social and </a:t>
            </a:r>
            <a:r>
              <a:rPr lang="en-GB" i="1" dirty="0" err="1"/>
              <a:t>Behavioral</a:t>
            </a:r>
            <a:r>
              <a:rPr lang="en-GB" i="1" dirty="0"/>
              <a:t> Sciences</a:t>
            </a:r>
            <a:r>
              <a:rPr lang="en-GB" dirty="0"/>
              <a:t>, </a:t>
            </a:r>
            <a:r>
              <a:rPr lang="en-GB" i="1" dirty="0"/>
              <a:t>Volume 93</a:t>
            </a:r>
            <a:r>
              <a:rPr lang="en-GB" dirty="0"/>
              <a:t>, </a:t>
            </a:r>
            <a:r>
              <a:rPr lang="en-GB" i="1" dirty="0"/>
              <a:t>21 October 2013</a:t>
            </a:r>
            <a:r>
              <a:rPr lang="en-GB" dirty="0"/>
              <a:t>, Pages 1080-1084. </a:t>
            </a:r>
          </a:p>
          <a:p>
            <a:r>
              <a:rPr lang="en-GB" dirty="0"/>
              <a:t>Hofstede, G. (1997). </a:t>
            </a:r>
            <a:r>
              <a:rPr lang="en-GB" i="1" dirty="0"/>
              <a:t>Cultures and Organizations: Software of the Mind.</a:t>
            </a:r>
            <a:r>
              <a:rPr lang="en-GB" dirty="0"/>
              <a:t> 1st edition, McGraw-Hill USA.</a:t>
            </a:r>
          </a:p>
          <a:p>
            <a:r>
              <a:rPr lang="en-GB" dirty="0" err="1"/>
              <a:t>Jackendoff</a:t>
            </a:r>
            <a:r>
              <a:rPr lang="en-GB" dirty="0"/>
              <a:t>, R. (2007). </a:t>
            </a:r>
            <a:r>
              <a:rPr lang="en-GB" i="1" dirty="0"/>
              <a:t>Language, Consciousness, Culture: Essays on Mental Structure</a:t>
            </a:r>
            <a:r>
              <a:rPr lang="en-GB" dirty="0"/>
              <a:t>. Cambridge, MA: MIT Press. </a:t>
            </a:r>
          </a:p>
          <a:p>
            <a:r>
              <a:rPr lang="en-GB" dirty="0" err="1"/>
              <a:t>Kachru</a:t>
            </a:r>
            <a:r>
              <a:rPr lang="en-GB" dirty="0"/>
              <a:t> B.B., &amp; </a:t>
            </a:r>
            <a:r>
              <a:rPr lang="en-GB" dirty="0" err="1"/>
              <a:t>Kachane</a:t>
            </a:r>
            <a:r>
              <a:rPr lang="en-GB" dirty="0"/>
              <a:t>. H. (1995). </a:t>
            </a:r>
            <a:r>
              <a:rPr lang="en-GB" i="1" dirty="0"/>
              <a:t>Cultures, Ideologies, and the Dictionary: Studies in Honour of </a:t>
            </a:r>
            <a:r>
              <a:rPr lang="en-GB" i="1" dirty="0" err="1"/>
              <a:t>Ladislav</a:t>
            </a:r>
            <a:r>
              <a:rPr lang="en-GB" i="1" dirty="0"/>
              <a:t> </a:t>
            </a:r>
            <a:r>
              <a:rPr lang="en-GB" i="1" dirty="0" err="1"/>
              <a:t>Zgusta</a:t>
            </a:r>
            <a:r>
              <a:rPr lang="en-GB" dirty="0"/>
              <a:t>. Tubingen: Max Niemeyer </a:t>
            </a:r>
            <a:r>
              <a:rPr lang="en-GB" dirty="0" err="1"/>
              <a:t>Verlag</a:t>
            </a:r>
            <a:r>
              <a:rPr lang="en-GB" dirty="0"/>
              <a:t>. </a:t>
            </a:r>
            <a:endParaRPr lang="en-GB" dirty="0" smtClean="0"/>
          </a:p>
          <a:p>
            <a:r>
              <a:rPr lang="en-GB" dirty="0" err="1"/>
              <a:t>Kövecses</a:t>
            </a:r>
            <a:r>
              <a:rPr lang="en-GB" dirty="0"/>
              <a:t>, Z. (2014). Where metaphors come from: Reconsidering context in metaphor. Oxford: Oxford University Press</a:t>
            </a:r>
            <a:r>
              <a:rPr lang="en-GB" dirty="0" smtClean="0"/>
              <a:t>.</a:t>
            </a:r>
            <a:endParaRPr lang="en-GB" dirty="0"/>
          </a:p>
        </p:txBody>
      </p:sp>
    </p:spTree>
    <p:extLst>
      <p:ext uri="{BB962C8B-B14F-4D97-AF65-F5344CB8AC3E}">
        <p14:creationId xmlns:p14="http://schemas.microsoft.com/office/powerpoint/2010/main" val="654364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783" y="800978"/>
            <a:ext cx="9601196" cy="1174471"/>
          </a:xfrm>
        </p:spPr>
        <p:txBody>
          <a:bodyPr/>
          <a:lstStyle/>
          <a:p>
            <a:r>
              <a:rPr lang="en-GB" dirty="0" smtClean="0"/>
              <a:t>References </a:t>
            </a:r>
            <a:endParaRPr lang="en-GB" dirty="0"/>
          </a:p>
        </p:txBody>
      </p:sp>
      <p:sp>
        <p:nvSpPr>
          <p:cNvPr id="3" name="Content Placeholder 2"/>
          <p:cNvSpPr>
            <a:spLocks noGrp="1"/>
          </p:cNvSpPr>
          <p:nvPr>
            <p:ph idx="1"/>
          </p:nvPr>
        </p:nvSpPr>
        <p:spPr>
          <a:xfrm>
            <a:off x="698740" y="2104845"/>
            <a:ext cx="10869283" cy="4468483"/>
          </a:xfrm>
        </p:spPr>
        <p:txBody>
          <a:bodyPr>
            <a:normAutofit fontScale="70000" lnSpcReduction="20000"/>
          </a:bodyPr>
          <a:lstStyle/>
          <a:p>
            <a:r>
              <a:rPr lang="en-GB" dirty="0" err="1" smtClean="0"/>
              <a:t>Kövecses</a:t>
            </a:r>
            <a:r>
              <a:rPr lang="en-GB" dirty="0"/>
              <a:t>, Z. (2010). </a:t>
            </a:r>
            <a:r>
              <a:rPr lang="en-GB" i="1" dirty="0"/>
              <a:t>Metaphor: a practical introduction</a:t>
            </a:r>
            <a:r>
              <a:rPr lang="en-GB" dirty="0"/>
              <a:t>. New York, Oxford: Oxford University Press.</a:t>
            </a:r>
          </a:p>
          <a:p>
            <a:r>
              <a:rPr lang="en-GB" dirty="0" err="1"/>
              <a:t>Kövecses</a:t>
            </a:r>
            <a:r>
              <a:rPr lang="en-GB" dirty="0"/>
              <a:t>, Z. (2005). </a:t>
            </a:r>
            <a:r>
              <a:rPr lang="en-GB" i="1" dirty="0"/>
              <a:t>Metaphor in Culture. Universality and variation</a:t>
            </a:r>
            <a:r>
              <a:rPr lang="en-GB" dirty="0"/>
              <a:t>. Cambridge: Cambridge University Press.</a:t>
            </a:r>
          </a:p>
          <a:p>
            <a:r>
              <a:rPr lang="en-US"/>
              <a:t>Lakoff, G., &amp; Johnson, M. </a:t>
            </a:r>
            <a:r>
              <a:rPr lang="en-US" dirty="0"/>
              <a:t>(1980). Metaphors We Live by. Chicago: University of Chicago Press.</a:t>
            </a:r>
            <a:endParaRPr lang="en-GB"/>
          </a:p>
          <a:p>
            <a:r>
              <a:rPr lang="en-GB" dirty="0" err="1"/>
              <a:t>Lakoff</a:t>
            </a:r>
            <a:r>
              <a:rPr lang="en-GB" dirty="0"/>
              <a:t>, G., &amp; Turner, M. (1989). </a:t>
            </a:r>
            <a:r>
              <a:rPr lang="en-GB" i="1" dirty="0"/>
              <a:t>More than cool reason: a field guide to poetic metaphor</a:t>
            </a:r>
            <a:r>
              <a:rPr lang="en-GB" dirty="0"/>
              <a:t>. Chicago: University of Chicago Press. </a:t>
            </a:r>
          </a:p>
          <a:p>
            <a:r>
              <a:rPr lang="ro-RO" dirty="0"/>
              <a:t>Popescu, T. (2012). Business Metaphors: A case study of Peugeot advertisements in different languages. </a:t>
            </a:r>
            <a:r>
              <a:rPr lang="ro-RO" i="1" dirty="0"/>
              <a:t>Journal of Linguistic and Intercultural Education - JoLIE</a:t>
            </a:r>
            <a:r>
              <a:rPr lang="ro-RO" dirty="0"/>
              <a:t>, 5/2012, 109-124.</a:t>
            </a:r>
            <a:endParaRPr lang="en-GB" dirty="0"/>
          </a:p>
          <a:p>
            <a:r>
              <a:rPr lang="en-GB" dirty="0" err="1"/>
              <a:t>Popescu</a:t>
            </a:r>
            <a:r>
              <a:rPr lang="en-GB" dirty="0"/>
              <a:t>, T.</a:t>
            </a:r>
            <a:r>
              <a:rPr lang="en-GB" b="1" dirty="0"/>
              <a:t> </a:t>
            </a:r>
            <a:r>
              <a:rPr lang="en-GB" dirty="0"/>
              <a:t>(2011). The Role of Culture in Business Communication. In L. </a:t>
            </a:r>
            <a:r>
              <a:rPr lang="en-GB" dirty="0" err="1"/>
              <a:t>Dragolea</a:t>
            </a:r>
            <a:r>
              <a:rPr lang="en-GB" dirty="0"/>
              <a:t>, M.I. </a:t>
            </a:r>
            <a:r>
              <a:rPr lang="en-GB" dirty="0" err="1"/>
              <a:t>Achim</a:t>
            </a:r>
            <a:r>
              <a:rPr lang="en-GB" dirty="0"/>
              <a:t> &amp; J. </a:t>
            </a:r>
            <a:r>
              <a:rPr lang="en-GB" dirty="0" err="1"/>
              <a:t>Grabara</a:t>
            </a:r>
            <a:r>
              <a:rPr lang="en-GB" dirty="0"/>
              <a:t>, (Eds.), </a:t>
            </a:r>
            <a:r>
              <a:rPr lang="en-GB" i="1" dirty="0"/>
              <a:t>Business Negotiation and Communication: Monograph </a:t>
            </a:r>
            <a:r>
              <a:rPr lang="en-GB" dirty="0"/>
              <a:t>(pp. 82-97). Czestochowa University of Technology Faculty of Management, Czestochowa.</a:t>
            </a:r>
          </a:p>
          <a:p>
            <a:r>
              <a:rPr lang="en-US"/>
              <a:t>The Hofstede Centre ©. </a:t>
            </a:r>
            <a:r>
              <a:rPr lang="en-US" dirty="0"/>
              <a:t>What about Romania? Retrieved 8 May, 2016, from https://geert-hofstede.com/romania.html.</a:t>
            </a:r>
            <a:endParaRPr lang="en-GB"/>
          </a:p>
          <a:p>
            <a:r>
              <a:rPr lang="en-GB" dirty="0" err="1"/>
              <a:t>Wierzbicka</a:t>
            </a:r>
            <a:r>
              <a:rPr lang="en-GB" dirty="0"/>
              <a:t>, A. (1992). </a:t>
            </a:r>
            <a:r>
              <a:rPr lang="en-GB" i="1" dirty="0"/>
              <a:t>Semantics, culture and cognition: universal human concepts in culture-specific configurations</a:t>
            </a:r>
            <a:r>
              <a:rPr lang="en-GB" dirty="0"/>
              <a:t>. Oxford: Oxford University Press.</a:t>
            </a:r>
          </a:p>
          <a:p>
            <a:r>
              <a:rPr lang="en-GB" dirty="0" err="1"/>
              <a:t>Wierzbicka</a:t>
            </a:r>
            <a:r>
              <a:rPr lang="en-GB" dirty="0"/>
              <a:t>, A. (1997). </a:t>
            </a:r>
            <a:r>
              <a:rPr lang="en-GB" i="1" dirty="0"/>
              <a:t>Understanding cultures through their key words: English, Russian, Polish, German, and Japanese</a:t>
            </a:r>
            <a:r>
              <a:rPr lang="en-GB" dirty="0"/>
              <a:t>. New York, Oxford: Oxford University Press.</a:t>
            </a:r>
          </a:p>
          <a:p>
            <a:endParaRPr lang="en-GB" dirty="0"/>
          </a:p>
        </p:txBody>
      </p:sp>
    </p:spTree>
    <p:extLst>
      <p:ext uri="{BB962C8B-B14F-4D97-AF65-F5344CB8AC3E}">
        <p14:creationId xmlns:p14="http://schemas.microsoft.com/office/powerpoint/2010/main" val="96368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t>Introduction</a:t>
            </a:r>
            <a:endParaRPr lang="en-GB" dirty="0"/>
          </a:p>
        </p:txBody>
      </p:sp>
      <p:sp>
        <p:nvSpPr>
          <p:cNvPr id="3" name="Content Placeholder 2"/>
          <p:cNvSpPr>
            <a:spLocks noGrp="1"/>
          </p:cNvSpPr>
          <p:nvPr>
            <p:ph idx="1"/>
          </p:nvPr>
        </p:nvSpPr>
        <p:spPr>
          <a:xfrm>
            <a:off x="1000664" y="2556931"/>
            <a:ext cx="10239555" cy="3619581"/>
          </a:xfrm>
        </p:spPr>
        <p:txBody>
          <a:bodyPr>
            <a:normAutofit/>
          </a:bodyPr>
          <a:lstStyle/>
          <a:p>
            <a:r>
              <a:rPr lang="en-GB" dirty="0"/>
              <a:t>Economic discourse has abounded in figurative language from the beginnings of trade itself. </a:t>
            </a:r>
            <a:endParaRPr lang="ro-RO" dirty="0" smtClean="0"/>
          </a:p>
          <a:p>
            <a:r>
              <a:rPr lang="en-GB" dirty="0" smtClean="0"/>
              <a:t>The </a:t>
            </a:r>
            <a:r>
              <a:rPr lang="en-GB" dirty="0"/>
              <a:t>communicative function of metaphor in particular is self-evident in journal article titles, the financial press, headlines, marketing and advertising, etc. </a:t>
            </a:r>
            <a:endParaRPr lang="ro-RO" dirty="0" smtClean="0"/>
          </a:p>
          <a:p>
            <a:r>
              <a:rPr lang="ro-RO" dirty="0" smtClean="0"/>
              <a:t>T</a:t>
            </a:r>
            <a:r>
              <a:rPr lang="en-GB" dirty="0" smtClean="0"/>
              <a:t>he </a:t>
            </a:r>
            <a:r>
              <a:rPr lang="en-GB" dirty="0"/>
              <a:t>interrelatedness of semantic and social change of the </a:t>
            </a:r>
            <a:r>
              <a:rPr lang="en-GB" dirty="0" smtClean="0"/>
              <a:t>language </a:t>
            </a:r>
            <a:r>
              <a:rPr lang="en-GB" dirty="0" smtClean="0"/>
              <a:t>reflect</a:t>
            </a:r>
            <a:r>
              <a:rPr lang="ro-RO" dirty="0" smtClean="0"/>
              <a:t>s</a:t>
            </a:r>
            <a:r>
              <a:rPr lang="en-GB" dirty="0" smtClean="0"/>
              <a:t> </a:t>
            </a:r>
            <a:r>
              <a:rPr lang="en-GB" dirty="0"/>
              <a:t>different historical moments, marked by social and economic transformations. </a:t>
            </a:r>
            <a:endParaRPr lang="ro-RO" dirty="0" smtClean="0"/>
          </a:p>
        </p:txBody>
      </p:sp>
    </p:spTree>
    <p:extLst>
      <p:ext uri="{BB962C8B-B14F-4D97-AF65-F5344CB8AC3E}">
        <p14:creationId xmlns:p14="http://schemas.microsoft.com/office/powerpoint/2010/main" val="392212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a:bodyPr>
          <a:lstStyle/>
          <a:p>
            <a:r>
              <a:rPr lang="ro-RO" dirty="0"/>
              <a:t>Besides</a:t>
            </a:r>
            <a:r>
              <a:rPr lang="en-GB" dirty="0"/>
              <a:t> its social, political and cognitive dimensions of the language used in the business domain, it also displays cultural underpinnings, pertaining to specific cultural concepts of one particular nation. </a:t>
            </a:r>
            <a:endParaRPr lang="ro-RO" dirty="0"/>
          </a:p>
          <a:p>
            <a:r>
              <a:rPr lang="en-GB" dirty="0"/>
              <a:t>Conceptualisations of culture, besides cognitive categories offer deeper insights into intercultural communication. </a:t>
            </a:r>
            <a:endParaRPr lang="ro-RO" dirty="0"/>
          </a:p>
          <a:p>
            <a:r>
              <a:rPr lang="en-GB" dirty="0"/>
              <a:t>An understanding of people’s metaphorical language can reveal deep meanings pertaining to different cultures. </a:t>
            </a:r>
          </a:p>
        </p:txBody>
      </p:sp>
    </p:spTree>
    <p:extLst>
      <p:ext uri="{BB962C8B-B14F-4D97-AF65-F5344CB8AC3E}">
        <p14:creationId xmlns:p14="http://schemas.microsoft.com/office/powerpoint/2010/main" val="3287468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t>Literature review</a:t>
            </a:r>
            <a:endParaRPr lang="en-GB" dirty="0"/>
          </a:p>
        </p:txBody>
      </p:sp>
      <p:sp>
        <p:nvSpPr>
          <p:cNvPr id="3" name="Content Placeholder 2"/>
          <p:cNvSpPr>
            <a:spLocks noGrp="1"/>
          </p:cNvSpPr>
          <p:nvPr>
            <p:ph idx="1"/>
          </p:nvPr>
        </p:nvSpPr>
        <p:spPr>
          <a:xfrm>
            <a:off x="1009291" y="2556931"/>
            <a:ext cx="10230928" cy="3610955"/>
          </a:xfrm>
        </p:spPr>
        <p:txBody>
          <a:bodyPr>
            <a:normAutofit fontScale="92500"/>
          </a:bodyPr>
          <a:lstStyle/>
          <a:p>
            <a:r>
              <a:rPr lang="ro-RO" dirty="0"/>
              <a:t>M</a:t>
            </a:r>
            <a:r>
              <a:rPr lang="en-US" dirty="0" err="1" smtClean="0"/>
              <a:t>odels</a:t>
            </a:r>
            <a:r>
              <a:rPr lang="en-US" dirty="0" smtClean="0"/>
              <a:t> of </a:t>
            </a:r>
            <a:r>
              <a:rPr lang="en-US" dirty="0"/>
              <a:t>culture in relation to linguistic structures (Holland &amp; Quinn 1987, Geertz 1973, </a:t>
            </a:r>
            <a:r>
              <a:rPr lang="en-US" dirty="0" err="1"/>
              <a:t>Kachru</a:t>
            </a:r>
            <a:r>
              <a:rPr lang="en-US" dirty="0"/>
              <a:t> &amp; </a:t>
            </a:r>
            <a:r>
              <a:rPr lang="en-US" dirty="0" err="1"/>
              <a:t>Kahane</a:t>
            </a:r>
            <a:r>
              <a:rPr lang="en-US" dirty="0"/>
              <a:t> 1995; Palmer 1996; </a:t>
            </a:r>
            <a:r>
              <a:rPr lang="en-US" dirty="0" err="1"/>
              <a:t>Jackendoff</a:t>
            </a:r>
            <a:r>
              <a:rPr lang="en-US" dirty="0"/>
              <a:t> 2007). </a:t>
            </a:r>
            <a:endParaRPr lang="ro-RO" dirty="0" smtClean="0"/>
          </a:p>
          <a:p>
            <a:r>
              <a:rPr lang="ro-RO" dirty="0" smtClean="0"/>
              <a:t>The study of the m</a:t>
            </a:r>
            <a:r>
              <a:rPr lang="en-US" dirty="0" err="1" smtClean="0"/>
              <a:t>ental</a:t>
            </a:r>
            <a:r>
              <a:rPr lang="en-US" dirty="0" smtClean="0"/>
              <a:t> </a:t>
            </a:r>
            <a:r>
              <a:rPr lang="en-US" dirty="0"/>
              <a:t>lexicon </a:t>
            </a:r>
            <a:r>
              <a:rPr lang="ro-RO" dirty="0" smtClean="0"/>
              <a:t>revealing </a:t>
            </a:r>
            <a:r>
              <a:rPr lang="en-US" dirty="0" smtClean="0"/>
              <a:t>the </a:t>
            </a:r>
            <a:r>
              <a:rPr lang="en-US" dirty="0"/>
              <a:t>interrelations between cognition, knowledge </a:t>
            </a:r>
            <a:r>
              <a:rPr lang="en-US" dirty="0" err="1"/>
              <a:t>organisation</a:t>
            </a:r>
            <a:r>
              <a:rPr lang="en-US" dirty="0"/>
              <a:t> and communication (Aitchison </a:t>
            </a:r>
            <a:r>
              <a:rPr lang="ro-RO" dirty="0" smtClean="0"/>
              <a:t>1994</a:t>
            </a:r>
            <a:r>
              <a:rPr lang="en-US" dirty="0" smtClean="0"/>
              <a:t>; </a:t>
            </a:r>
            <a:r>
              <a:rPr lang="en-US" dirty="0" err="1"/>
              <a:t>Wierzbicka</a:t>
            </a:r>
            <a:r>
              <a:rPr lang="en-US" dirty="0"/>
              <a:t> 1992, </a:t>
            </a:r>
            <a:r>
              <a:rPr lang="en-US" dirty="0" smtClean="0"/>
              <a:t>1997</a:t>
            </a:r>
            <a:r>
              <a:rPr lang="ro-RO" dirty="0" smtClean="0"/>
              <a:t>, </a:t>
            </a:r>
            <a:r>
              <a:rPr lang="en-GB" dirty="0" err="1"/>
              <a:t>Libben</a:t>
            </a:r>
            <a:r>
              <a:rPr lang="en-GB" dirty="0"/>
              <a:t> et al. 2011</a:t>
            </a:r>
            <a:r>
              <a:rPr lang="en-US" dirty="0" smtClean="0"/>
              <a:t>). </a:t>
            </a:r>
            <a:endParaRPr lang="ro-RO" dirty="0" smtClean="0"/>
          </a:p>
          <a:p>
            <a:r>
              <a:rPr lang="ro-RO" dirty="0" smtClean="0"/>
              <a:t>Cognitive metaphor theory (</a:t>
            </a:r>
            <a:r>
              <a:rPr lang="en-US" dirty="0" err="1" smtClean="0"/>
              <a:t>Lakoff</a:t>
            </a:r>
            <a:r>
              <a:rPr lang="ro-RO" dirty="0" smtClean="0"/>
              <a:t> </a:t>
            </a:r>
            <a:r>
              <a:rPr lang="en-US" dirty="0" smtClean="0"/>
              <a:t>&amp; Johnson1980</a:t>
            </a:r>
            <a:r>
              <a:rPr lang="ro-RO" dirty="0" smtClean="0"/>
              <a:t>, </a:t>
            </a:r>
            <a:r>
              <a:rPr lang="en-GB" dirty="0" err="1" smtClean="0"/>
              <a:t>Lakoff</a:t>
            </a:r>
            <a:r>
              <a:rPr lang="en-GB" dirty="0" smtClean="0"/>
              <a:t> &amp; </a:t>
            </a:r>
            <a:r>
              <a:rPr lang="en-GB" dirty="0"/>
              <a:t>Turner </a:t>
            </a:r>
            <a:r>
              <a:rPr lang="ro-RO" dirty="0" smtClean="0"/>
              <a:t>1</a:t>
            </a:r>
            <a:r>
              <a:rPr lang="en-GB" dirty="0" smtClean="0"/>
              <a:t>989</a:t>
            </a:r>
            <a:r>
              <a:rPr lang="ro-RO" dirty="0" smtClean="0"/>
              <a:t>,</a:t>
            </a:r>
            <a:r>
              <a:rPr lang="en-GB" dirty="0" smtClean="0"/>
              <a:t> </a:t>
            </a:r>
            <a:r>
              <a:rPr lang="ro-RO" dirty="0" smtClean="0"/>
              <a:t>Goatly </a:t>
            </a:r>
            <a:r>
              <a:rPr lang="en-GB" dirty="0" smtClean="0"/>
              <a:t>1997</a:t>
            </a:r>
            <a:r>
              <a:rPr lang="en-US" dirty="0" smtClean="0"/>
              <a:t>)</a:t>
            </a:r>
            <a:endParaRPr lang="ro-RO" dirty="0" smtClean="0"/>
          </a:p>
          <a:p>
            <a:r>
              <a:rPr lang="ro-RO" dirty="0" smtClean="0"/>
              <a:t>Metaphorical universality and variation (Kovecses 2005, 2010, 2014</a:t>
            </a:r>
            <a:r>
              <a:rPr lang="en-US" dirty="0" smtClean="0"/>
              <a:t>)</a:t>
            </a:r>
            <a:r>
              <a:rPr lang="ro-RO" dirty="0" smtClean="0"/>
              <a:t>.</a:t>
            </a:r>
          </a:p>
          <a:p>
            <a:r>
              <a:rPr lang="en-US" dirty="0"/>
              <a:t>Geert Hofstede’s anthropological theory of cultural categories (</a:t>
            </a:r>
            <a:r>
              <a:rPr lang="en-US" dirty="0" smtClean="0"/>
              <a:t>1991</a:t>
            </a:r>
            <a:r>
              <a:rPr lang="ro-RO" dirty="0" smtClean="0"/>
              <a:t>)</a:t>
            </a:r>
            <a:r>
              <a:rPr lang="en-GB" dirty="0" smtClean="0"/>
              <a:t>, among others</a:t>
            </a:r>
            <a:r>
              <a:rPr lang="ro-RO" dirty="0" smtClean="0"/>
              <a:t>.</a:t>
            </a:r>
            <a:endParaRPr lang="en-GB" dirty="0"/>
          </a:p>
        </p:txBody>
      </p:sp>
    </p:spTree>
    <p:extLst>
      <p:ext uri="{BB962C8B-B14F-4D97-AF65-F5344CB8AC3E}">
        <p14:creationId xmlns:p14="http://schemas.microsoft.com/office/powerpoint/2010/main" val="2751543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Literature review</a:t>
            </a:r>
            <a:endParaRPr lang="en-GB" dirty="0"/>
          </a:p>
        </p:txBody>
      </p:sp>
      <p:sp>
        <p:nvSpPr>
          <p:cNvPr id="3" name="Content Placeholder 2"/>
          <p:cNvSpPr>
            <a:spLocks noGrp="1"/>
          </p:cNvSpPr>
          <p:nvPr>
            <p:ph idx="1"/>
          </p:nvPr>
        </p:nvSpPr>
        <p:spPr>
          <a:xfrm>
            <a:off x="905256" y="2556932"/>
            <a:ext cx="10524743" cy="3487252"/>
          </a:xfrm>
        </p:spPr>
        <p:txBody>
          <a:bodyPr>
            <a:normAutofit fontScale="92500"/>
          </a:bodyPr>
          <a:lstStyle/>
          <a:p>
            <a:r>
              <a:rPr lang="en-US" dirty="0"/>
              <a:t>Beyond the static </a:t>
            </a:r>
            <a:r>
              <a:rPr lang="en-US" dirty="0" err="1"/>
              <a:t>organisation</a:t>
            </a:r>
            <a:r>
              <a:rPr lang="en-US" dirty="0"/>
              <a:t> of words in dictionaries, the mental lexicon of a language reveals the interrelatedness between cognition, knowledge organization and communication. (Aitchison 1994, Geertz 1973, </a:t>
            </a:r>
            <a:r>
              <a:rPr lang="en-US" dirty="0" err="1"/>
              <a:t>Jackendoff</a:t>
            </a:r>
            <a:r>
              <a:rPr lang="en-US" dirty="0"/>
              <a:t> 2007, </a:t>
            </a:r>
            <a:r>
              <a:rPr lang="en-US" dirty="0" err="1"/>
              <a:t>Kachru</a:t>
            </a:r>
            <a:r>
              <a:rPr lang="en-US" dirty="0"/>
              <a:t> &amp; </a:t>
            </a:r>
            <a:r>
              <a:rPr lang="en-US" dirty="0" err="1"/>
              <a:t>Kahane</a:t>
            </a:r>
            <a:r>
              <a:rPr lang="en-US" dirty="0"/>
              <a:t> 1995, </a:t>
            </a:r>
            <a:r>
              <a:rPr lang="en-US" dirty="0" err="1"/>
              <a:t>Wierzbicka</a:t>
            </a:r>
            <a:r>
              <a:rPr lang="en-US" dirty="0"/>
              <a:t> 1992) </a:t>
            </a:r>
            <a:endParaRPr lang="ro-RO" dirty="0" smtClean="0"/>
          </a:p>
          <a:p>
            <a:r>
              <a:rPr lang="en-US" dirty="0" smtClean="0"/>
              <a:t>Going </a:t>
            </a:r>
            <a:r>
              <a:rPr lang="en-US" dirty="0"/>
              <a:t>further into </a:t>
            </a:r>
            <a:r>
              <a:rPr lang="en-US" dirty="0" err="1"/>
              <a:t>analysing</a:t>
            </a:r>
            <a:r>
              <a:rPr lang="en-US" dirty="0"/>
              <a:t> the relationship between language and culture, it is acknowledged that culture is intrinsically interspersed with linguistic structures. </a:t>
            </a:r>
            <a:endParaRPr lang="ro-RO" dirty="0" smtClean="0"/>
          </a:p>
          <a:p>
            <a:r>
              <a:rPr lang="en-GB" dirty="0" smtClean="0"/>
              <a:t>According </a:t>
            </a:r>
            <a:r>
              <a:rPr lang="en-GB" dirty="0"/>
              <a:t>to Geertz, culture “denotes a historically transmitted pattern of meanings embodied in symbols, a system of inherited conceptions expressed in symbolic forms by means of which people communicate, perpetuate and develop their knowledge about and attitudes toward life” (1973: 89). </a:t>
            </a:r>
            <a:endParaRPr lang="en-GB" dirty="0"/>
          </a:p>
        </p:txBody>
      </p:sp>
    </p:spTree>
    <p:extLst>
      <p:ext uri="{BB962C8B-B14F-4D97-AF65-F5344CB8AC3E}">
        <p14:creationId xmlns:p14="http://schemas.microsoft.com/office/powerpoint/2010/main" val="1655053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Literature review</a:t>
            </a:r>
            <a:endParaRPr lang="en-GB" dirty="0"/>
          </a:p>
        </p:txBody>
      </p:sp>
      <p:sp>
        <p:nvSpPr>
          <p:cNvPr id="3" name="Content Placeholder 2"/>
          <p:cNvSpPr>
            <a:spLocks noGrp="1"/>
          </p:cNvSpPr>
          <p:nvPr>
            <p:ph idx="1"/>
          </p:nvPr>
        </p:nvSpPr>
        <p:spPr/>
        <p:txBody>
          <a:bodyPr/>
          <a:lstStyle/>
          <a:p>
            <a:r>
              <a:rPr lang="en-GB" dirty="0" err="1"/>
              <a:t>Kövecses</a:t>
            </a:r>
            <a:r>
              <a:rPr lang="en-GB" dirty="0"/>
              <a:t> (2005: 64) argued that the cognitive view of metaphor can simultaneously account for both universality and diversity in metaphorical thought. </a:t>
            </a:r>
            <a:endParaRPr lang="en-GB" dirty="0" smtClean="0"/>
          </a:p>
          <a:p>
            <a:r>
              <a:rPr lang="en-GB" dirty="0" smtClean="0"/>
              <a:t>He </a:t>
            </a:r>
            <a:r>
              <a:rPr lang="en-GB" dirty="0"/>
              <a:t>has proved that certain conceptual metaphors (for anger, time, event structure, and the self) are potentially universal or can be near-universal. He identified these as being “simple” or “primary” metaphors and/or complex metaphors based on universal human experiences.</a:t>
            </a:r>
          </a:p>
        </p:txBody>
      </p:sp>
    </p:spTree>
    <p:extLst>
      <p:ext uri="{BB962C8B-B14F-4D97-AF65-F5344CB8AC3E}">
        <p14:creationId xmlns:p14="http://schemas.microsoft.com/office/powerpoint/2010/main" val="3472372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594" y="744389"/>
            <a:ext cx="9601196" cy="1120988"/>
          </a:xfrm>
        </p:spPr>
        <p:txBody>
          <a:bodyPr/>
          <a:lstStyle/>
          <a:p>
            <a:r>
              <a:rPr lang="en-GB" dirty="0" err="1" smtClean="0"/>
              <a:t>Charteris</a:t>
            </a:r>
            <a:r>
              <a:rPr lang="en-GB" dirty="0" smtClean="0"/>
              <a:t>-Black (2004)</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6718713"/>
              </p:ext>
            </p:extLst>
          </p:nvPr>
        </p:nvGraphicFramePr>
        <p:xfrm>
          <a:off x="804672" y="2048255"/>
          <a:ext cx="10607040" cy="4295277"/>
        </p:xfrm>
        <a:graphic>
          <a:graphicData uri="http://schemas.openxmlformats.org/drawingml/2006/table">
            <a:tbl>
              <a:tblPr firstRow="1" bandRow="1">
                <a:tableStyleId>{5A111915-BE36-4E01-A7E5-04B1672EAD32}</a:tableStyleId>
              </a:tblPr>
              <a:tblGrid>
                <a:gridCol w="3026664"/>
                <a:gridCol w="4992624"/>
                <a:gridCol w="2587752"/>
              </a:tblGrid>
              <a:tr h="347209">
                <a:tc>
                  <a:txBody>
                    <a:bodyPr/>
                    <a:lstStyle/>
                    <a:p>
                      <a:pPr algn="ctr"/>
                      <a:r>
                        <a:rPr lang="en-GB" dirty="0" smtClean="0"/>
                        <a:t>Conceptual keys</a:t>
                      </a:r>
                      <a:endParaRPr lang="en-GB" dirty="0"/>
                    </a:p>
                  </a:txBody>
                  <a:tcPr/>
                </a:tc>
                <a:tc>
                  <a:txBody>
                    <a:bodyPr/>
                    <a:lstStyle/>
                    <a:p>
                      <a:pPr algn="ctr"/>
                      <a:r>
                        <a:rPr lang="en-GB" dirty="0" smtClean="0"/>
                        <a:t>Conceptual metaphors</a:t>
                      </a:r>
                      <a:endParaRPr lang="en-GB" dirty="0"/>
                    </a:p>
                  </a:txBody>
                  <a:tcPr/>
                </a:tc>
                <a:tc>
                  <a:txBody>
                    <a:bodyPr/>
                    <a:lstStyle/>
                    <a:p>
                      <a:pPr algn="ctr"/>
                      <a:r>
                        <a:rPr lang="en-GB" dirty="0" smtClean="0"/>
                        <a:t>Keywords </a:t>
                      </a:r>
                      <a:endParaRPr lang="en-GB" dirty="0"/>
                    </a:p>
                  </a:txBody>
                  <a:tcPr/>
                </a:tc>
              </a:tr>
              <a:tr h="1388837">
                <a:tc>
                  <a:txBody>
                    <a:bodyPr/>
                    <a:lstStyle/>
                    <a:p>
                      <a:pPr algn="ctr"/>
                      <a:r>
                        <a:rPr lang="en-GB" dirty="0" smtClean="0"/>
                        <a:t>THE ECONOMY IS HUMAN</a:t>
                      </a:r>
                    </a:p>
                    <a:p>
                      <a:pPr algn="ctr"/>
                      <a:r>
                        <a:rPr lang="en-GB" dirty="0" smtClean="0"/>
                        <a:t>(anthropomorphic and animate - personification)</a:t>
                      </a:r>
                      <a:endParaRPr lang="en-GB" dirty="0"/>
                    </a:p>
                  </a:txBody>
                  <a:tcPr/>
                </a:tc>
                <a:tc>
                  <a:txBody>
                    <a:bodyPr/>
                    <a:lstStyle/>
                    <a:p>
                      <a:r>
                        <a:rPr lang="en-GB" dirty="0" smtClean="0"/>
                        <a:t>e.g. MARKET TRADING IS A STATE OF MENTAL</a:t>
                      </a:r>
                      <a:r>
                        <a:rPr lang="en-GB" baseline="0" dirty="0" smtClean="0"/>
                        <a:t> HEALTH</a:t>
                      </a:r>
                    </a:p>
                    <a:p>
                      <a:r>
                        <a:rPr lang="en-GB" baseline="0" dirty="0" smtClean="0"/>
                        <a:t>MARKET TRADING IS PHYSICAL CONFLICT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MARKET TRADING IS A STATE OF PHYSICAL</a:t>
                      </a:r>
                      <a:r>
                        <a:rPr lang="en-GB" baseline="0" dirty="0" smtClean="0"/>
                        <a:t> HEALTH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-vulnerable, jitters, depress, etc.</a:t>
                      </a:r>
                    </a:p>
                    <a:p>
                      <a:r>
                        <a:rPr lang="en-GB" dirty="0" smtClean="0"/>
                        <a:t>-health, recovery, paralysis</a:t>
                      </a:r>
                    </a:p>
                    <a:p>
                      <a:r>
                        <a:rPr lang="en-GB" dirty="0" smtClean="0"/>
                        <a:t>-protect, battle, defend, rally, retreat, etc.</a:t>
                      </a:r>
                    </a:p>
                  </a:txBody>
                  <a:tcPr/>
                </a:tc>
              </a:tr>
              <a:tr h="1128430">
                <a:tc>
                  <a:txBody>
                    <a:bodyPr/>
                    <a:lstStyle/>
                    <a:p>
                      <a:pPr algn="ctr"/>
                      <a:r>
                        <a:rPr lang="en-GB" dirty="0" smtClean="0"/>
                        <a:t>ECONOMIC PROBLEMS ARE NATURAL DISASTERS</a:t>
                      </a:r>
                    </a:p>
                    <a:p>
                      <a:pPr algn="ctr"/>
                      <a:r>
                        <a:rPr lang="en-GB" dirty="0" smtClean="0"/>
                        <a:t>(</a:t>
                      </a:r>
                      <a:r>
                        <a:rPr lang="en-GB" dirty="0" err="1" smtClean="0"/>
                        <a:t>depersonification</a:t>
                      </a:r>
                      <a:r>
                        <a:rPr lang="en-GB" dirty="0" smtClean="0"/>
                        <a:t>)</a:t>
                      </a:r>
                      <a:endParaRPr lang="en-GB" dirty="0"/>
                    </a:p>
                  </a:txBody>
                  <a:tcPr/>
                </a:tc>
                <a:tc>
                  <a:txBody>
                    <a:bodyPr/>
                    <a:lstStyle/>
                    <a:p>
                      <a:r>
                        <a:rPr lang="en-GB" dirty="0" smtClean="0"/>
                        <a:t>e.g. DOWNWARD</a:t>
                      </a:r>
                      <a:r>
                        <a:rPr lang="en-GB" baseline="0" dirty="0" smtClean="0"/>
                        <a:t> MARKET CHANGES ARE DISASTERS</a:t>
                      </a:r>
                    </a:p>
                    <a:p>
                      <a:r>
                        <a:rPr lang="en-GB" baseline="0" dirty="0" smtClean="0"/>
                        <a:t>THE BEHAVIOUR OF THE MARKET IS BEHAVIOUR OF GAS, etc.</a:t>
                      </a:r>
                      <a:endParaRPr lang="en-GB" dirty="0"/>
                    </a:p>
                  </a:txBody>
                  <a:tcPr/>
                </a:tc>
                <a:tc>
                  <a:txBody>
                    <a:bodyPr/>
                    <a:lstStyle/>
                    <a:p>
                      <a:r>
                        <a:rPr lang="en-GB" dirty="0" smtClean="0"/>
                        <a:t>-collapse, damage, havoc, punctured, etc.</a:t>
                      </a:r>
                    </a:p>
                    <a:p>
                      <a:r>
                        <a:rPr lang="en-GB" dirty="0" smtClean="0"/>
                        <a:t>-bubble, burst, volatile, etc.</a:t>
                      </a:r>
                      <a:endParaRPr lang="en-GB" dirty="0"/>
                    </a:p>
                  </a:txBody>
                  <a:tcPr/>
                </a:tc>
              </a:tr>
              <a:tr h="1277757">
                <a:tc>
                  <a:txBody>
                    <a:bodyPr/>
                    <a:lstStyle/>
                    <a:p>
                      <a:pPr algn="ctr"/>
                      <a:r>
                        <a:rPr lang="en-GB" dirty="0" smtClean="0"/>
                        <a:t>MARKET CHANGES ARE PHYSICAL MOVEMENTS</a:t>
                      </a:r>
                    </a:p>
                    <a:p>
                      <a:pPr algn="ctr"/>
                      <a:r>
                        <a:rPr lang="en-GB" dirty="0" smtClean="0"/>
                        <a:t>(reification)</a:t>
                      </a:r>
                      <a:endParaRPr lang="en-GB" dirty="0"/>
                    </a:p>
                  </a:txBody>
                  <a:tcPr/>
                </a:tc>
                <a:tc>
                  <a:txBody>
                    <a:bodyPr/>
                    <a:lstStyle/>
                    <a:p>
                      <a:r>
                        <a:rPr lang="en-GB" dirty="0" smtClean="0"/>
                        <a:t>e.g. MARKET CHANGES ARE WAYS OF MOVING ON</a:t>
                      </a:r>
                      <a:r>
                        <a:rPr lang="en-GB" baseline="0" dirty="0" smtClean="0"/>
                        <a:t> THE GROUND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MARKET CHANGES ARE WAYS OF MOVING IN</a:t>
                      </a:r>
                      <a:r>
                        <a:rPr lang="en-GB" baseline="0" dirty="0" smtClean="0"/>
                        <a:t> THE WATER</a:t>
                      </a:r>
                      <a:endParaRPr lang="en-GB" dirty="0" smtClean="0"/>
                    </a:p>
                  </a:txBody>
                  <a:tcPr/>
                </a:tc>
                <a:tc>
                  <a:txBody>
                    <a:bodyPr/>
                    <a:lstStyle/>
                    <a:p>
                      <a:r>
                        <a:rPr lang="en-GB" dirty="0" smtClean="0"/>
                        <a:t>-tumble, topple,</a:t>
                      </a:r>
                      <a:r>
                        <a:rPr lang="en-GB" baseline="0" dirty="0" smtClean="0"/>
                        <a:t> stumble, lurch, etc.</a:t>
                      </a:r>
                    </a:p>
                    <a:p>
                      <a:r>
                        <a:rPr lang="en-GB" baseline="0" dirty="0" smtClean="0"/>
                        <a:t>-plunge, float, the storm, etc.</a:t>
                      </a:r>
                      <a:endParaRPr lang="en-GB" dirty="0"/>
                    </a:p>
                  </a:txBody>
                  <a:tcPr/>
                </a:tc>
              </a:tr>
            </a:tbl>
          </a:graphicData>
        </a:graphic>
      </p:graphicFrame>
    </p:spTree>
    <p:extLst>
      <p:ext uri="{BB962C8B-B14F-4D97-AF65-F5344CB8AC3E}">
        <p14:creationId xmlns:p14="http://schemas.microsoft.com/office/powerpoint/2010/main" val="33229987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2880</TotalTime>
  <Words>3521</Words>
  <Application>Microsoft Office PowerPoint</Application>
  <PresentationFormat>Widescreen</PresentationFormat>
  <Paragraphs>210</Paragraphs>
  <Slides>37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Garamond</vt:lpstr>
      <vt:lpstr>Organic</vt:lpstr>
      <vt:lpstr>Conceptualisation of ECONOMY in the British and Romanian business press. A corpus-based approach</vt:lpstr>
      <vt:lpstr>Introduction</vt:lpstr>
      <vt:lpstr>business-metaphors.ro</vt:lpstr>
      <vt:lpstr>Introduction</vt:lpstr>
      <vt:lpstr>Introduction</vt:lpstr>
      <vt:lpstr>Literature review</vt:lpstr>
      <vt:lpstr>Literature review</vt:lpstr>
      <vt:lpstr>Literature review</vt:lpstr>
      <vt:lpstr>Charteris-Black (2004)</vt:lpstr>
      <vt:lpstr>Research methodology</vt:lpstr>
      <vt:lpstr>Research methodology</vt:lpstr>
      <vt:lpstr>Research methodology</vt:lpstr>
      <vt:lpstr>Research methodology</vt:lpstr>
      <vt:lpstr>Results and interpretation</vt:lpstr>
      <vt:lpstr>Results and interpretation</vt:lpstr>
      <vt:lpstr>THE ECONOMY IS A MOVING OBJECT/ENTITY – British corpus</vt:lpstr>
      <vt:lpstr>THE ECONOMY IS A MOVING OBJECT – British corpus</vt:lpstr>
      <vt:lpstr>THE ECONOMY IS A MOVING OBJECT – Romanian corpus</vt:lpstr>
      <vt:lpstr>THE ECONOMY IS A MOVING OBJECT – Romanian corpus</vt:lpstr>
      <vt:lpstr>THE ECONOMY IS A MOVING OBJECT – Romanian corpus</vt:lpstr>
      <vt:lpstr>THE ECONOMY IS A MOVING OBJECT – Romanian corpus</vt:lpstr>
      <vt:lpstr>THE ECONOMY IS A MOVING OBJECT / HUMAN</vt:lpstr>
      <vt:lpstr>Interpretation </vt:lpstr>
      <vt:lpstr>THE ECONOMY IS A HUMAN BODY – British corpus</vt:lpstr>
      <vt:lpstr>THE ECONOMY IS A HUMAN BODY – Romanian corpus</vt:lpstr>
      <vt:lpstr>THE ECONOMY IS A HUMAN BODY – Romanian corpus</vt:lpstr>
      <vt:lpstr>THE ECONOMY IS A HUMAN BODY – Romanian corpus</vt:lpstr>
      <vt:lpstr>THE ECONOMY IS A HUMAN BODY – Romanian corpus</vt:lpstr>
      <vt:lpstr>THE ECONOMY IS A THINKING ENTITY – Romanian corpus</vt:lpstr>
      <vt:lpstr>THE ECONOMY IS A MACHINE –  British corpus</vt:lpstr>
      <vt:lpstr>THE ECONOMY IS A MACHINE – Romanian corpus</vt:lpstr>
      <vt:lpstr>THE ECONOMY IS A CONTAINER FOR MONEY (MONEY IS LIQUID/SOLID)</vt:lpstr>
      <vt:lpstr>Conclusions</vt:lpstr>
      <vt:lpstr>Conclusions</vt:lpstr>
      <vt:lpstr>Conclusions </vt:lpstr>
      <vt:lpstr>References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Raising students’ intercultural competence through the process of language learning</dc:title>
  <dc:creator>Tamas Atila</dc:creator>
  <cp:lastModifiedBy>Teodora Iordachescu</cp:lastModifiedBy>
  <cp:revision>172</cp:revision>
  <dcterms:created xsi:type="dcterms:W3CDTF">2015-02-06T14:48:29Z</dcterms:created>
  <dcterms:modified xsi:type="dcterms:W3CDTF">2017-04-27T07:52:21Z</dcterms:modified>
</cp:coreProperties>
</file>