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77" r:id="rId4"/>
    <p:sldId id="279" r:id="rId5"/>
    <p:sldId id="280" r:id="rId6"/>
    <p:sldId id="258" r:id="rId7"/>
    <p:sldId id="259" r:id="rId8"/>
    <p:sldId id="262" r:id="rId9"/>
    <p:sldId id="263" r:id="rId10"/>
    <p:sldId id="264" r:id="rId11"/>
    <p:sldId id="286" r:id="rId12"/>
    <p:sldId id="265" r:id="rId13"/>
    <p:sldId id="266" r:id="rId14"/>
    <p:sldId id="282" r:id="rId15"/>
    <p:sldId id="283" r:id="rId16"/>
    <p:sldId id="284" r:id="rId17"/>
    <p:sldId id="285" r:id="rId18"/>
    <p:sldId id="276" r:id="rId19"/>
    <p:sldId id="28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13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4AF06-C82C-44CC-B21B-2B89F30C36F6}" type="datetimeFigureOut">
              <a:rPr lang="en-GB" smtClean="0"/>
              <a:t>26/04/2017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273D1-03BF-4122-BE08-5567C6C0B96A}" type="slidenum">
              <a:rPr lang="en-GB" smtClean="0"/>
              <a:t>‹#›</a:t>
            </a:fld>
            <a:endParaRPr lang="en-GB"/>
          </a:p>
        </p:txBody>
      </p:sp>
    </p:spTree>
    <p:extLst>
      <p:ext uri="{BB962C8B-B14F-4D97-AF65-F5344CB8AC3E}">
        <p14:creationId xmlns:p14="http://schemas.microsoft.com/office/powerpoint/2010/main" val="225315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9273D1-03BF-4122-BE08-5567C6C0B96A}" type="slidenum">
              <a:rPr lang="en-GB" smtClean="0"/>
              <a:t>2</a:t>
            </a:fld>
            <a:endParaRPr lang="en-GB"/>
          </a:p>
        </p:txBody>
      </p:sp>
    </p:spTree>
    <p:extLst>
      <p:ext uri="{BB962C8B-B14F-4D97-AF65-F5344CB8AC3E}">
        <p14:creationId xmlns:p14="http://schemas.microsoft.com/office/powerpoint/2010/main" val="2268849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4/26/2017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4/26/2017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fltal.ibu.edu.ba/" TargetMode="Externa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0672" y="1871131"/>
            <a:ext cx="6937395" cy="1515533"/>
          </a:xfrm>
        </p:spPr>
        <p:txBody>
          <a:bodyPr/>
          <a:lstStyle/>
          <a:p>
            <a:r>
              <a:rPr lang="en-GB" sz="3600" dirty="0" smtClean="0"/>
              <a:t>Conceptualisation of teachers and teaching roles: A metaphor-based approach</a:t>
            </a:r>
            <a:endParaRPr lang="en-GB" sz="3600" dirty="0"/>
          </a:p>
        </p:txBody>
      </p:sp>
      <p:sp>
        <p:nvSpPr>
          <p:cNvPr id="3" name="Subtitle 2"/>
          <p:cNvSpPr>
            <a:spLocks noGrp="1"/>
          </p:cNvSpPr>
          <p:nvPr>
            <p:ph type="subTitle" idx="1"/>
          </p:nvPr>
        </p:nvSpPr>
        <p:spPr>
          <a:xfrm>
            <a:off x="2692398" y="3657597"/>
            <a:ext cx="6815669" cy="1658940"/>
          </a:xfrm>
        </p:spPr>
        <p:txBody>
          <a:bodyPr>
            <a:normAutofit fontScale="92500" lnSpcReduction="10000"/>
          </a:bodyPr>
          <a:lstStyle/>
          <a:p>
            <a:r>
              <a:rPr lang="en-US" sz="2400" b="1" dirty="0" err="1" smtClean="0">
                <a:solidFill>
                  <a:srgbClr val="0070C0"/>
                </a:solidFill>
                <a:effectLst>
                  <a:outerShdw blurRad="38100" dist="38100" dir="2700000" algn="tl">
                    <a:srgbClr val="000000">
                      <a:alpha val="43137"/>
                    </a:srgbClr>
                  </a:outerShdw>
                </a:effectLst>
              </a:rPr>
              <a:t>Grigore</a:t>
            </a:r>
            <a:r>
              <a:rPr lang="en-US" sz="2400" b="1" dirty="0" smtClean="0">
                <a:solidFill>
                  <a:srgbClr val="0070C0"/>
                </a:solidFill>
                <a:effectLst>
                  <a:outerShdw blurRad="38100" dist="38100" dir="2700000" algn="tl">
                    <a:srgbClr val="000000">
                      <a:alpha val="43137"/>
                    </a:srgbClr>
                  </a:outerShdw>
                </a:effectLst>
              </a:rPr>
              <a:t>-Dan </a:t>
            </a:r>
            <a:r>
              <a:rPr lang="en-US" sz="2400" b="1" dirty="0" smtClean="0">
                <a:solidFill>
                  <a:srgbClr val="0070C0"/>
                </a:solidFill>
                <a:effectLst>
                  <a:outerShdw blurRad="38100" dist="38100" dir="2700000" algn="tl">
                    <a:srgbClr val="000000">
                      <a:alpha val="43137"/>
                    </a:srgbClr>
                  </a:outerShdw>
                </a:effectLst>
              </a:rPr>
              <a:t>Iordachescu, Cristina Matilda </a:t>
            </a:r>
            <a:r>
              <a:rPr lang="en-US" sz="2400" b="1" dirty="0" err="1" smtClean="0">
                <a:solidFill>
                  <a:srgbClr val="0070C0"/>
                </a:solidFill>
                <a:effectLst>
                  <a:outerShdw blurRad="38100" dist="38100" dir="2700000" algn="tl">
                    <a:srgbClr val="000000">
                      <a:alpha val="43137"/>
                    </a:srgbClr>
                  </a:outerShdw>
                </a:effectLst>
              </a:rPr>
              <a:t>Vanoag</a:t>
            </a:r>
            <a:r>
              <a:rPr lang="en-US" sz="2400" b="1" dirty="0" err="1">
                <a:solidFill>
                  <a:srgbClr val="0070C0"/>
                </a:solidFill>
                <a:effectLst>
                  <a:outerShdw blurRad="38100" dist="38100" dir="2700000" algn="tl">
                    <a:srgbClr val="000000">
                      <a:alpha val="43137"/>
                    </a:srgbClr>
                  </a:outerShdw>
                </a:effectLst>
              </a:rPr>
              <a:t>a</a:t>
            </a:r>
            <a:endParaRPr lang="en-US" sz="2400" b="1" dirty="0" smtClean="0">
              <a:solidFill>
                <a:srgbClr val="0070C0"/>
              </a:solidFill>
              <a:effectLst>
                <a:outerShdw blurRad="38100" dist="38100" dir="2700000" algn="tl">
                  <a:srgbClr val="000000">
                    <a:alpha val="43137"/>
                  </a:srgbClr>
                </a:outerShdw>
              </a:effectLst>
            </a:endParaRPr>
          </a:p>
          <a:p>
            <a:r>
              <a:rPr lang="en-US" dirty="0" smtClean="0"/>
              <a:t>University of Alba Iulia, Romania</a:t>
            </a:r>
          </a:p>
          <a:p>
            <a:endParaRPr lang="en-US" dirty="0" smtClean="0"/>
          </a:p>
          <a:p>
            <a:r>
              <a:rPr lang="en-US" sz="1800" dirty="0" smtClean="0"/>
              <a:t>Osijek, 2017</a:t>
            </a:r>
            <a:endParaRPr lang="en-US" sz="1800" dirty="0"/>
          </a:p>
          <a:p>
            <a:endParaRPr lang="en-US" dirty="0" smtClean="0"/>
          </a:p>
          <a:p>
            <a:endParaRPr lang="en-GB" dirty="0"/>
          </a:p>
        </p:txBody>
      </p:sp>
      <p:pic>
        <p:nvPicPr>
          <p:cNvPr id="1027" name="Picture 3" descr="https://fltal.ibu.edu.ba/assets/fltal/userfiles/images/conf_logo/2016/logo_FLTAL2016.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0775" y="6000750"/>
            <a:ext cx="2181225" cy="857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952500" y="76200"/>
            <a:ext cx="317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rgbClr val="FFFFFF"/>
                </a:solidFill>
                <a:effectLst/>
                <a:latin typeface="Roboto Condensed"/>
              </a:rPr>
              <a:t>12-14 May, 2016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9" name="Picture 5" descr="ALBAST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2109" y="4317998"/>
            <a:ext cx="705868" cy="100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887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Literature review</a:t>
            </a:r>
            <a:endParaRPr lang="en-GB" dirty="0"/>
          </a:p>
        </p:txBody>
      </p:sp>
      <p:sp>
        <p:nvSpPr>
          <p:cNvPr id="3" name="Content Placeholder 2"/>
          <p:cNvSpPr>
            <a:spLocks noGrp="1"/>
          </p:cNvSpPr>
          <p:nvPr>
            <p:ph idx="1"/>
          </p:nvPr>
        </p:nvSpPr>
        <p:spPr>
          <a:xfrm>
            <a:off x="802256" y="2556931"/>
            <a:ext cx="10541479" cy="3610955"/>
          </a:xfrm>
        </p:spPr>
        <p:txBody>
          <a:bodyPr>
            <a:normAutofit/>
          </a:bodyPr>
          <a:lstStyle/>
          <a:p>
            <a:r>
              <a:rPr lang="en-GB" dirty="0"/>
              <a:t>In a study by Oxford, et al. (1998) teachers’ metaphors in L2 teaching were clustered into a typology centred on four perspectives of </a:t>
            </a:r>
            <a:r>
              <a:rPr lang="en-GB" dirty="0" smtClean="0"/>
              <a:t>teaching (Table 1):</a:t>
            </a:r>
            <a:endParaRPr lang="en-GB" dirty="0"/>
          </a:p>
          <a:p>
            <a:r>
              <a:rPr lang="en-GB" dirty="0"/>
              <a:t>a) Social order: for example, teacher as </a:t>
            </a:r>
            <a:r>
              <a:rPr lang="en-GB" b="1" dirty="0"/>
              <a:t>manufacturer</a:t>
            </a:r>
            <a:r>
              <a:rPr lang="en-GB" dirty="0"/>
              <a:t>, teacher as </a:t>
            </a:r>
            <a:r>
              <a:rPr lang="en-GB" b="1" dirty="0"/>
              <a:t>competitor</a:t>
            </a:r>
            <a:r>
              <a:rPr lang="en-GB" dirty="0"/>
              <a:t>;</a:t>
            </a:r>
          </a:p>
          <a:p>
            <a:r>
              <a:rPr lang="en-GB" dirty="0"/>
              <a:t>b) Cultural transmission: for example, teacher as </a:t>
            </a:r>
            <a:r>
              <a:rPr lang="en-GB" b="1" dirty="0"/>
              <a:t>conduit</a:t>
            </a:r>
            <a:r>
              <a:rPr lang="en-GB" dirty="0"/>
              <a:t>, teacher as </a:t>
            </a:r>
            <a:r>
              <a:rPr lang="en-GB" b="1" dirty="0"/>
              <a:t>repeater</a:t>
            </a:r>
            <a:r>
              <a:rPr lang="en-GB" dirty="0"/>
              <a:t>; </a:t>
            </a:r>
          </a:p>
          <a:p>
            <a:r>
              <a:rPr lang="en-GB" dirty="0"/>
              <a:t>c) Learner-centred growth: for example, teacher as </a:t>
            </a:r>
            <a:r>
              <a:rPr lang="en-GB" b="1" dirty="0"/>
              <a:t>nurturer</a:t>
            </a:r>
            <a:r>
              <a:rPr lang="en-GB" dirty="0"/>
              <a:t>, teacher as </a:t>
            </a:r>
            <a:r>
              <a:rPr lang="en-GB" b="1" dirty="0"/>
              <a:t>lover</a:t>
            </a:r>
            <a:r>
              <a:rPr lang="en-GB" dirty="0"/>
              <a:t>, teacher as </a:t>
            </a:r>
            <a:r>
              <a:rPr lang="en-GB" b="1" dirty="0"/>
              <a:t>scaffolder</a:t>
            </a:r>
            <a:r>
              <a:rPr lang="en-GB" dirty="0"/>
              <a:t>, teacher as </a:t>
            </a:r>
            <a:r>
              <a:rPr lang="en-GB" b="1" dirty="0"/>
              <a:t>entertainer</a:t>
            </a:r>
            <a:r>
              <a:rPr lang="en-GB" dirty="0"/>
              <a:t>; and </a:t>
            </a:r>
          </a:p>
          <a:p>
            <a:r>
              <a:rPr lang="en-US" dirty="0"/>
              <a:t>d) Social reform: for example, teacher as </a:t>
            </a:r>
            <a:r>
              <a:rPr lang="en-US" b="1" dirty="0"/>
              <a:t>acceptor</a:t>
            </a:r>
            <a:r>
              <a:rPr lang="en-US" dirty="0"/>
              <a:t>, teacher as </a:t>
            </a:r>
            <a:r>
              <a:rPr lang="en-US" b="1" dirty="0"/>
              <a:t>learning partner</a:t>
            </a:r>
            <a:r>
              <a:rPr lang="en-US" dirty="0" smtClean="0"/>
              <a:t>.</a:t>
            </a:r>
            <a:endParaRPr lang="en-GB" dirty="0"/>
          </a:p>
        </p:txBody>
      </p:sp>
    </p:spTree>
    <p:extLst>
      <p:ext uri="{BB962C8B-B14F-4D97-AF65-F5344CB8AC3E}">
        <p14:creationId xmlns:p14="http://schemas.microsoft.com/office/powerpoint/2010/main" val="349317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Literature review</a:t>
            </a:r>
            <a:endParaRPr lang="en-US" dirty="0"/>
          </a:p>
        </p:txBody>
      </p:sp>
      <p:pic>
        <p:nvPicPr>
          <p:cNvPr id="4" name="Content Placeholder 3"/>
          <p:cNvPicPr>
            <a:picLocks noGrp="1" noChangeAspect="1"/>
          </p:cNvPicPr>
          <p:nvPr>
            <p:ph idx="1"/>
          </p:nvPr>
        </p:nvPicPr>
        <p:blipFill>
          <a:blip r:embed="rId2"/>
          <a:stretch>
            <a:fillRect/>
          </a:stretch>
        </p:blipFill>
        <p:spPr>
          <a:xfrm>
            <a:off x="1423447" y="2479249"/>
            <a:ext cx="8981153" cy="3208318"/>
          </a:xfrm>
          <a:prstGeom prst="rect">
            <a:avLst/>
          </a:prstGeom>
        </p:spPr>
      </p:pic>
    </p:spTree>
    <p:extLst>
      <p:ext uri="{BB962C8B-B14F-4D97-AF65-F5344CB8AC3E}">
        <p14:creationId xmlns:p14="http://schemas.microsoft.com/office/powerpoint/2010/main" val="1776149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Research methods</a:t>
            </a:r>
            <a:endParaRPr lang="en-GB" dirty="0"/>
          </a:p>
        </p:txBody>
      </p:sp>
      <p:sp>
        <p:nvSpPr>
          <p:cNvPr id="3" name="Content Placeholder 2"/>
          <p:cNvSpPr>
            <a:spLocks noGrp="1"/>
          </p:cNvSpPr>
          <p:nvPr>
            <p:ph idx="1"/>
          </p:nvPr>
        </p:nvSpPr>
        <p:spPr>
          <a:xfrm>
            <a:off x="966158" y="2467155"/>
            <a:ext cx="10041148" cy="3614467"/>
          </a:xfrm>
        </p:spPr>
        <p:txBody>
          <a:bodyPr>
            <a:normAutofit lnSpcReduction="10000"/>
          </a:bodyPr>
          <a:lstStyle/>
          <a:p>
            <a:r>
              <a:rPr lang="en-GB" dirty="0"/>
              <a:t>The aim of this </a:t>
            </a:r>
            <a:r>
              <a:rPr lang="en-GB" dirty="0" smtClean="0"/>
              <a:t>presentation is </a:t>
            </a:r>
            <a:r>
              <a:rPr lang="en-GB" dirty="0"/>
              <a:t>to explore the metaphors associated with teaching and teachers, as viewed by Romanian students, preparing to become teachers themselves, and the way they conceptualise the roles of the teacher. </a:t>
            </a:r>
            <a:endParaRPr lang="en-GB" dirty="0" smtClean="0"/>
          </a:p>
          <a:p>
            <a:r>
              <a:rPr lang="en-GB" dirty="0" smtClean="0"/>
              <a:t>The </a:t>
            </a:r>
            <a:r>
              <a:rPr lang="en-GB" dirty="0"/>
              <a:t>research involved </a:t>
            </a:r>
            <a:r>
              <a:rPr lang="en-GB" dirty="0" smtClean="0"/>
              <a:t>150 </a:t>
            </a:r>
            <a:r>
              <a:rPr lang="en-GB" dirty="0"/>
              <a:t>students enrolled on pre-service teacher training (Module one, for undergraduate level), who were asked to write an essay, titled </a:t>
            </a:r>
            <a:r>
              <a:rPr lang="en-GB" i="1" dirty="0"/>
              <a:t>My best teacher </a:t>
            </a:r>
            <a:r>
              <a:rPr lang="en-GB" i="1" dirty="0" smtClean="0"/>
              <a:t>ever </a:t>
            </a:r>
            <a:r>
              <a:rPr lang="en-GB" dirty="0" smtClean="0"/>
              <a:t>(students of English, texts written in English</a:t>
            </a:r>
            <a:r>
              <a:rPr lang="en-GB" dirty="0" smtClean="0"/>
              <a:t>), </a:t>
            </a:r>
            <a:r>
              <a:rPr lang="en-GB" dirty="0"/>
              <a:t>in which they had to think of the qualities that make a teacher and </a:t>
            </a:r>
            <a:r>
              <a:rPr lang="en-GB" dirty="0" smtClean="0"/>
              <a:t>his/her</a:t>
            </a:r>
            <a:r>
              <a:rPr lang="en-GB" dirty="0" smtClean="0"/>
              <a:t> </a:t>
            </a:r>
            <a:r>
              <a:rPr lang="en-GB" dirty="0" smtClean="0"/>
              <a:t>teaching </a:t>
            </a:r>
            <a:r>
              <a:rPr lang="en-GB" dirty="0"/>
              <a:t>act memorable in the mind and </a:t>
            </a:r>
            <a:r>
              <a:rPr lang="en-GB" dirty="0" smtClean="0"/>
              <a:t>the soul </a:t>
            </a:r>
            <a:r>
              <a:rPr lang="en-GB" dirty="0"/>
              <a:t>of </a:t>
            </a:r>
            <a:r>
              <a:rPr lang="en-GB" dirty="0"/>
              <a:t>students </a:t>
            </a:r>
            <a:r>
              <a:rPr lang="en-GB" dirty="0" smtClean="0"/>
              <a:t>or to find comparisons for “a good teacher is like” (students in Primary and Pre-School teacher education, written </a:t>
            </a:r>
            <a:r>
              <a:rPr lang="en-GB" dirty="0"/>
              <a:t>in Romanian).</a:t>
            </a:r>
            <a:endParaRPr lang="en-GB" dirty="0"/>
          </a:p>
        </p:txBody>
      </p:sp>
    </p:spTree>
    <p:extLst>
      <p:ext uri="{BB962C8B-B14F-4D97-AF65-F5344CB8AC3E}">
        <p14:creationId xmlns:p14="http://schemas.microsoft.com/office/powerpoint/2010/main" val="536063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smtClean="0"/>
              <a:t>Results and interpretation</a:t>
            </a:r>
            <a:endParaRPr lang="en-GB" dirty="0"/>
          </a:p>
        </p:txBody>
      </p:sp>
      <p:sp>
        <p:nvSpPr>
          <p:cNvPr id="3" name="Content Placeholder 2"/>
          <p:cNvSpPr>
            <a:spLocks noGrp="1"/>
          </p:cNvSpPr>
          <p:nvPr>
            <p:ph idx="1"/>
          </p:nvPr>
        </p:nvSpPr>
        <p:spPr>
          <a:xfrm>
            <a:off x="741872" y="2415396"/>
            <a:ext cx="10653622" cy="3907765"/>
          </a:xfrm>
        </p:spPr>
        <p:txBody>
          <a:bodyPr>
            <a:normAutofit lnSpcReduction="10000"/>
          </a:bodyPr>
          <a:lstStyle/>
          <a:p>
            <a:r>
              <a:rPr lang="en-GB" dirty="0" smtClean="0"/>
              <a:t>One very pervading metaphor used by the Romanian students was the metaphor of </a:t>
            </a:r>
            <a:r>
              <a:rPr lang="en-GB" b="1" dirty="0" smtClean="0"/>
              <a:t>power</a:t>
            </a:r>
            <a:r>
              <a:rPr lang="en-GB" dirty="0" smtClean="0"/>
              <a:t>, which attests to remnants of the former educational system, which was extremely </a:t>
            </a:r>
            <a:r>
              <a:rPr lang="en-GB" dirty="0" smtClean="0"/>
              <a:t>teacher-centred</a:t>
            </a:r>
            <a:r>
              <a:rPr lang="en-GB" dirty="0" smtClean="0"/>
              <a:t>, and a great deal of metaphorical expressions referred to what the ideal teacher should </a:t>
            </a:r>
            <a:r>
              <a:rPr lang="en-GB" b="1" dirty="0" smtClean="0"/>
              <a:t>not</a:t>
            </a:r>
            <a:r>
              <a:rPr lang="en-GB" dirty="0" smtClean="0"/>
              <a:t> be:</a:t>
            </a:r>
          </a:p>
          <a:p>
            <a:r>
              <a:rPr lang="en-GB" dirty="0" smtClean="0"/>
              <a:t>A good teacher is not a </a:t>
            </a:r>
            <a:r>
              <a:rPr lang="en-GB" b="1" dirty="0" smtClean="0"/>
              <a:t>tyrant</a:t>
            </a:r>
            <a:r>
              <a:rPr lang="en-GB" dirty="0" smtClean="0"/>
              <a:t>, does not monopolise the class talking time;</a:t>
            </a:r>
          </a:p>
          <a:p>
            <a:r>
              <a:rPr lang="en-GB" dirty="0" smtClean="0"/>
              <a:t>A good teacher should not be a </a:t>
            </a:r>
            <a:r>
              <a:rPr lang="en-GB" b="1" dirty="0" smtClean="0"/>
              <a:t>manipulator</a:t>
            </a:r>
            <a:r>
              <a:rPr lang="en-GB" dirty="0" smtClean="0"/>
              <a:t>, he/she should not be the </a:t>
            </a:r>
            <a:r>
              <a:rPr lang="en-GB" b="1" dirty="0" smtClean="0"/>
              <a:t>master</a:t>
            </a:r>
            <a:r>
              <a:rPr lang="en-GB" dirty="0" smtClean="0"/>
              <a:t> while the pupil is the </a:t>
            </a:r>
            <a:r>
              <a:rPr lang="en-GB" b="1" dirty="0" smtClean="0"/>
              <a:t>servant</a:t>
            </a:r>
            <a:r>
              <a:rPr lang="en-GB" dirty="0" smtClean="0"/>
              <a:t>;</a:t>
            </a:r>
          </a:p>
          <a:p>
            <a:r>
              <a:rPr lang="en-GB" dirty="0" smtClean="0"/>
              <a:t>A good teacher is not a </a:t>
            </a:r>
            <a:r>
              <a:rPr lang="en-GB" b="1" dirty="0" smtClean="0"/>
              <a:t>circus tamer</a:t>
            </a:r>
            <a:r>
              <a:rPr lang="en-GB" dirty="0" smtClean="0"/>
              <a:t>, as pupils are not </a:t>
            </a:r>
            <a:r>
              <a:rPr lang="en-GB" b="1" dirty="0" smtClean="0"/>
              <a:t>animals</a:t>
            </a:r>
            <a:r>
              <a:rPr lang="en-GB" dirty="0" smtClean="0"/>
              <a:t>;</a:t>
            </a:r>
          </a:p>
          <a:p>
            <a:r>
              <a:rPr lang="en-GB" dirty="0" smtClean="0"/>
              <a:t>A good teacher is not an </a:t>
            </a:r>
            <a:r>
              <a:rPr lang="en-GB" b="1" dirty="0" smtClean="0"/>
              <a:t>enemy</a:t>
            </a:r>
            <a:r>
              <a:rPr lang="en-GB" dirty="0" smtClean="0"/>
              <a:t>, the classroom is not a </a:t>
            </a:r>
            <a:r>
              <a:rPr lang="en-GB" b="1" dirty="0" smtClean="0"/>
              <a:t>war scene</a:t>
            </a:r>
            <a:r>
              <a:rPr lang="en-GB" dirty="0" smtClean="0"/>
              <a:t>.</a:t>
            </a:r>
            <a:endParaRPr lang="en-GB" dirty="0"/>
          </a:p>
        </p:txBody>
      </p:sp>
    </p:spTree>
    <p:extLst>
      <p:ext uri="{BB962C8B-B14F-4D97-AF65-F5344CB8AC3E}">
        <p14:creationId xmlns:p14="http://schemas.microsoft.com/office/powerpoint/2010/main" val="2119137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and interpretation</a:t>
            </a:r>
            <a:endParaRPr lang="en-GB" dirty="0"/>
          </a:p>
        </p:txBody>
      </p:sp>
      <p:sp>
        <p:nvSpPr>
          <p:cNvPr id="3" name="Content Placeholder 2"/>
          <p:cNvSpPr>
            <a:spLocks noGrp="1"/>
          </p:cNvSpPr>
          <p:nvPr>
            <p:ph idx="1"/>
          </p:nvPr>
        </p:nvSpPr>
        <p:spPr/>
        <p:txBody>
          <a:bodyPr>
            <a:normAutofit/>
          </a:bodyPr>
          <a:lstStyle/>
          <a:p>
            <a:r>
              <a:rPr lang="en-US" dirty="0"/>
              <a:t>Indeed, </a:t>
            </a:r>
            <a:r>
              <a:rPr lang="en-US" dirty="0" smtClean="0"/>
              <a:t>in his/her ‘ex-cathedra’ position, the </a:t>
            </a:r>
            <a:r>
              <a:rPr lang="en-US" dirty="0"/>
              <a:t>teacher ‘calls the shots’, he</a:t>
            </a:r>
            <a:r>
              <a:rPr lang="ro-RO" dirty="0"/>
              <a:t>/she</a:t>
            </a:r>
            <a:r>
              <a:rPr lang="en-US" dirty="0"/>
              <a:t> makes the decisions as to what and when he teaches, what educational objectives he has, what contents he uses, and ‘quid </a:t>
            </a:r>
            <a:r>
              <a:rPr lang="en-US" dirty="0" err="1"/>
              <a:t>prodest</a:t>
            </a:r>
            <a:r>
              <a:rPr lang="en-US" dirty="0"/>
              <a:t>’, he chooses almost discretionarily and </a:t>
            </a:r>
            <a:r>
              <a:rPr lang="en-US" dirty="0" err="1" smtClean="0"/>
              <a:t>unidirectionally</a:t>
            </a:r>
            <a:r>
              <a:rPr lang="en-US" dirty="0" smtClean="0"/>
              <a:t> </a:t>
            </a:r>
            <a:r>
              <a:rPr lang="en-US" dirty="0"/>
              <a:t>his</a:t>
            </a:r>
            <a:r>
              <a:rPr lang="ro-RO" dirty="0"/>
              <a:t>/her</a:t>
            </a:r>
            <a:r>
              <a:rPr lang="en-US" dirty="0"/>
              <a:t> teaching methodology, and </a:t>
            </a:r>
            <a:r>
              <a:rPr lang="ro-RO" dirty="0"/>
              <a:t>most particularly, </a:t>
            </a:r>
            <a:r>
              <a:rPr lang="en-US" dirty="0"/>
              <a:t>how and to which end he</a:t>
            </a:r>
            <a:r>
              <a:rPr lang="ro-RO" dirty="0"/>
              <a:t>/she</a:t>
            </a:r>
            <a:r>
              <a:rPr lang="en-US" dirty="0"/>
              <a:t> designs, applies and interprets evaluation. </a:t>
            </a:r>
            <a:endParaRPr lang="en-GB" dirty="0"/>
          </a:p>
        </p:txBody>
      </p:sp>
    </p:spTree>
    <p:extLst>
      <p:ext uri="{BB962C8B-B14F-4D97-AF65-F5344CB8AC3E}">
        <p14:creationId xmlns:p14="http://schemas.microsoft.com/office/powerpoint/2010/main" val="552049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and interpretation</a:t>
            </a:r>
            <a:endParaRPr lang="en-GB" dirty="0"/>
          </a:p>
        </p:txBody>
      </p:sp>
      <p:sp>
        <p:nvSpPr>
          <p:cNvPr id="3" name="Content Placeholder 2"/>
          <p:cNvSpPr>
            <a:spLocks noGrp="1"/>
          </p:cNvSpPr>
          <p:nvPr>
            <p:ph idx="1"/>
          </p:nvPr>
        </p:nvSpPr>
        <p:spPr>
          <a:xfrm>
            <a:off x="888521" y="2556931"/>
            <a:ext cx="10008076" cy="3619581"/>
          </a:xfrm>
        </p:spPr>
        <p:txBody>
          <a:bodyPr>
            <a:normAutofit/>
          </a:bodyPr>
          <a:lstStyle/>
          <a:p>
            <a:r>
              <a:rPr lang="en-GB" dirty="0" smtClean="0"/>
              <a:t>Teachers’ advantage </a:t>
            </a:r>
            <a:r>
              <a:rPr lang="en-GB" dirty="0"/>
              <a:t>of age, of extended experience, </a:t>
            </a:r>
            <a:r>
              <a:rPr lang="ro-RO" dirty="0"/>
              <a:t>of </a:t>
            </a:r>
            <a:r>
              <a:rPr lang="en-GB" dirty="0" smtClean="0"/>
              <a:t>previously acquired cultural </a:t>
            </a:r>
            <a:r>
              <a:rPr lang="en-GB" dirty="0"/>
              <a:t>insights, of the decision-making prerogatives, crosscuts all the components of the educational </a:t>
            </a:r>
            <a:r>
              <a:rPr lang="en-GB" dirty="0" smtClean="0"/>
              <a:t>system.</a:t>
            </a:r>
          </a:p>
          <a:p>
            <a:r>
              <a:rPr lang="en-GB" dirty="0" smtClean="0"/>
              <a:t>This is </a:t>
            </a:r>
            <a:r>
              <a:rPr lang="en-GB" dirty="0"/>
              <a:t>enhanced and emphasised by other elements of the institutional environment: the teacher’s desk is placed on a pedestal or podium in most of the classrooms in Romanian schools; teachers have separate and secured entrance</a:t>
            </a:r>
            <a:r>
              <a:rPr lang="ro-RO" dirty="0"/>
              <a:t> into </a:t>
            </a:r>
            <a:r>
              <a:rPr lang="ro-RO" dirty="0" smtClean="0"/>
              <a:t>scho</a:t>
            </a:r>
            <a:r>
              <a:rPr lang="en-GB" dirty="0" smtClean="0"/>
              <a:t>o</a:t>
            </a:r>
            <a:r>
              <a:rPr lang="ro-RO" dirty="0" smtClean="0"/>
              <a:t>ls</a:t>
            </a:r>
            <a:r>
              <a:rPr lang="ro-RO" dirty="0"/>
              <a:t>, their own staircase</a:t>
            </a:r>
            <a:r>
              <a:rPr lang="en-GB" dirty="0"/>
              <a:t>, etc</a:t>
            </a:r>
            <a:r>
              <a:rPr lang="en-GB" dirty="0" smtClean="0"/>
              <a:t>.</a:t>
            </a:r>
          </a:p>
        </p:txBody>
      </p:sp>
    </p:spTree>
    <p:extLst>
      <p:ext uri="{BB962C8B-B14F-4D97-AF65-F5344CB8AC3E}">
        <p14:creationId xmlns:p14="http://schemas.microsoft.com/office/powerpoint/2010/main" val="2722591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and interpretation</a:t>
            </a:r>
            <a:endParaRPr lang="en-GB" dirty="0"/>
          </a:p>
        </p:txBody>
      </p:sp>
      <p:sp>
        <p:nvSpPr>
          <p:cNvPr id="3" name="Content Placeholder 2"/>
          <p:cNvSpPr>
            <a:spLocks noGrp="1"/>
          </p:cNvSpPr>
          <p:nvPr>
            <p:ph idx="1"/>
          </p:nvPr>
        </p:nvSpPr>
        <p:spPr/>
        <p:txBody>
          <a:bodyPr/>
          <a:lstStyle/>
          <a:p>
            <a:r>
              <a:rPr lang="en-GB" dirty="0"/>
              <a:t>However, this is not to </a:t>
            </a:r>
            <a:r>
              <a:rPr lang="en-GB" dirty="0" smtClean="0"/>
              <a:t>absolutized, </a:t>
            </a:r>
            <a:r>
              <a:rPr lang="en-GB" dirty="0"/>
              <a:t>there are instances when the teachers is laughed at by students, mocked, and kicked out of the classroom in tears, which is the reverse power relation presented above. </a:t>
            </a:r>
          </a:p>
          <a:p>
            <a:r>
              <a:rPr lang="en-GB" dirty="0" smtClean="0"/>
              <a:t>Therefore, students expressed also the metaphor of the teacher as an </a:t>
            </a:r>
            <a:r>
              <a:rPr lang="en-GB" b="1" dirty="0" smtClean="0"/>
              <a:t>agent of equilibrium </a:t>
            </a:r>
            <a:r>
              <a:rPr lang="en-GB" dirty="0" smtClean="0"/>
              <a:t>(a keeper of balance between authority and friendliness)</a:t>
            </a:r>
            <a:endParaRPr lang="en-GB" dirty="0"/>
          </a:p>
        </p:txBody>
      </p:sp>
    </p:spTree>
    <p:extLst>
      <p:ext uri="{BB962C8B-B14F-4D97-AF65-F5344CB8AC3E}">
        <p14:creationId xmlns:p14="http://schemas.microsoft.com/office/powerpoint/2010/main" val="653049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and interpretation</a:t>
            </a:r>
            <a:endParaRPr lang="en-GB" dirty="0"/>
          </a:p>
        </p:txBody>
      </p:sp>
      <p:sp>
        <p:nvSpPr>
          <p:cNvPr id="3" name="Content Placeholder 2"/>
          <p:cNvSpPr>
            <a:spLocks noGrp="1"/>
          </p:cNvSpPr>
          <p:nvPr>
            <p:ph idx="1"/>
          </p:nvPr>
        </p:nvSpPr>
        <p:spPr>
          <a:xfrm>
            <a:off x="767750" y="2449903"/>
            <a:ext cx="10662249" cy="3769742"/>
          </a:xfrm>
        </p:spPr>
        <p:txBody>
          <a:bodyPr>
            <a:normAutofit/>
          </a:bodyPr>
          <a:lstStyle/>
          <a:p>
            <a:r>
              <a:rPr lang="en-GB" dirty="0" smtClean="0"/>
              <a:t>The ideal teacher is seen as a </a:t>
            </a:r>
            <a:r>
              <a:rPr lang="en-GB" b="1" dirty="0" smtClean="0"/>
              <a:t>friend</a:t>
            </a:r>
            <a:r>
              <a:rPr lang="en-GB" dirty="0" smtClean="0"/>
              <a:t>, as an elder, caring </a:t>
            </a:r>
            <a:r>
              <a:rPr lang="en-GB" b="1" dirty="0" smtClean="0"/>
              <a:t>brother</a:t>
            </a:r>
            <a:r>
              <a:rPr lang="en-GB" dirty="0" smtClean="0"/>
              <a:t>;</a:t>
            </a:r>
          </a:p>
          <a:p>
            <a:r>
              <a:rPr lang="en-GB" dirty="0" smtClean="0"/>
              <a:t>The teacher is seen as a </a:t>
            </a:r>
            <a:r>
              <a:rPr lang="en-GB" b="1" dirty="0"/>
              <a:t>guiding </a:t>
            </a:r>
            <a:r>
              <a:rPr lang="en-GB" b="1" dirty="0" smtClean="0"/>
              <a:t>light</a:t>
            </a:r>
            <a:r>
              <a:rPr lang="en-GB" dirty="0" smtClean="0"/>
              <a:t>, </a:t>
            </a:r>
            <a:r>
              <a:rPr lang="en-GB" dirty="0" smtClean="0"/>
              <a:t>as a </a:t>
            </a:r>
            <a:r>
              <a:rPr lang="en-GB" b="1" dirty="0" smtClean="0"/>
              <a:t>learning engine</a:t>
            </a:r>
            <a:r>
              <a:rPr lang="en-GB" dirty="0" smtClean="0"/>
              <a:t>, as </a:t>
            </a:r>
            <a:r>
              <a:rPr lang="en-GB" dirty="0" smtClean="0"/>
              <a:t>a </a:t>
            </a:r>
            <a:r>
              <a:rPr lang="en-GB" b="1" dirty="0" smtClean="0"/>
              <a:t>motivator</a:t>
            </a:r>
            <a:r>
              <a:rPr lang="en-GB" dirty="0" smtClean="0"/>
              <a:t>, </a:t>
            </a:r>
            <a:r>
              <a:rPr lang="en-GB" dirty="0" smtClean="0"/>
              <a:t>an accomplished </a:t>
            </a:r>
            <a:r>
              <a:rPr lang="en-GB" b="1" dirty="0" smtClean="0"/>
              <a:t>communicator</a:t>
            </a:r>
            <a:r>
              <a:rPr lang="en-GB" dirty="0" smtClean="0"/>
              <a:t>;</a:t>
            </a:r>
            <a:endParaRPr lang="en-GB" b="1" dirty="0" smtClean="0"/>
          </a:p>
          <a:p>
            <a:r>
              <a:rPr lang="en-GB" dirty="0" smtClean="0"/>
              <a:t>The teacher is a </a:t>
            </a:r>
            <a:r>
              <a:rPr lang="en-GB" b="1" dirty="0" smtClean="0"/>
              <a:t>conflict solver</a:t>
            </a:r>
            <a:r>
              <a:rPr lang="en-GB" dirty="0" smtClean="0"/>
              <a:t> and an </a:t>
            </a:r>
            <a:r>
              <a:rPr lang="en-GB" b="1" dirty="0" smtClean="0"/>
              <a:t>ally</a:t>
            </a:r>
            <a:r>
              <a:rPr lang="en-GB" dirty="0" smtClean="0"/>
              <a:t>, being both </a:t>
            </a:r>
            <a:r>
              <a:rPr lang="en-GB" b="1" dirty="0"/>
              <a:t>assertive</a:t>
            </a:r>
            <a:r>
              <a:rPr lang="en-GB" dirty="0"/>
              <a:t> and </a:t>
            </a:r>
            <a:r>
              <a:rPr lang="en-GB" b="1" dirty="0" smtClean="0"/>
              <a:t>impartial</a:t>
            </a:r>
            <a:r>
              <a:rPr lang="en-GB" dirty="0" smtClean="0"/>
              <a:t>;</a:t>
            </a:r>
          </a:p>
          <a:p>
            <a:r>
              <a:rPr lang="en-GB" dirty="0" smtClean="0"/>
              <a:t>The teacher is an </a:t>
            </a:r>
            <a:r>
              <a:rPr lang="en-GB" b="1" dirty="0" smtClean="0"/>
              <a:t>experience repository</a:t>
            </a:r>
            <a:r>
              <a:rPr lang="en-GB" dirty="0" smtClean="0"/>
              <a:t>, rather than absolute knowledge keeper; the teacher is a </a:t>
            </a:r>
            <a:r>
              <a:rPr lang="en-GB" b="1" dirty="0" smtClean="0"/>
              <a:t>(re)source </a:t>
            </a:r>
            <a:r>
              <a:rPr lang="en-GB" dirty="0" smtClean="0"/>
              <a:t>and an </a:t>
            </a:r>
            <a:r>
              <a:rPr lang="en-GB" b="1" dirty="0" smtClean="0"/>
              <a:t>inspiration</a:t>
            </a:r>
            <a:r>
              <a:rPr lang="en-GB" dirty="0" smtClean="0"/>
              <a:t> for life;</a:t>
            </a:r>
          </a:p>
          <a:p>
            <a:r>
              <a:rPr lang="en-GB" dirty="0" smtClean="0"/>
              <a:t>The teacher is a </a:t>
            </a:r>
            <a:r>
              <a:rPr lang="en-GB" b="1" dirty="0" smtClean="0"/>
              <a:t>role-model </a:t>
            </a:r>
            <a:r>
              <a:rPr lang="en-GB" dirty="0" smtClean="0"/>
              <a:t>and a </a:t>
            </a:r>
            <a:r>
              <a:rPr lang="en-GB" b="1" dirty="0" smtClean="0"/>
              <a:t>discoverer</a:t>
            </a:r>
            <a:r>
              <a:rPr lang="en-GB" dirty="0" smtClean="0"/>
              <a:t> of pupils’ talents and potential;</a:t>
            </a:r>
          </a:p>
          <a:p>
            <a:r>
              <a:rPr lang="en-GB" dirty="0" smtClean="0"/>
              <a:t>The teacher inspires and shows </a:t>
            </a:r>
            <a:r>
              <a:rPr lang="en-GB" b="1" dirty="0" smtClean="0"/>
              <a:t>respect</a:t>
            </a:r>
            <a:r>
              <a:rPr lang="en-GB" dirty="0" smtClean="0"/>
              <a:t> to pupils; inspires and shows </a:t>
            </a:r>
            <a:r>
              <a:rPr lang="en-GB" b="1" dirty="0" smtClean="0"/>
              <a:t>trust</a:t>
            </a:r>
            <a:r>
              <a:rPr lang="en-GB" dirty="0" smtClean="0"/>
              <a:t> in pupils.</a:t>
            </a:r>
            <a:endParaRPr lang="en-GB" dirty="0"/>
          </a:p>
        </p:txBody>
      </p:sp>
    </p:spTree>
    <p:extLst>
      <p:ext uri="{BB962C8B-B14F-4D97-AF65-F5344CB8AC3E}">
        <p14:creationId xmlns:p14="http://schemas.microsoft.com/office/powerpoint/2010/main" val="1420590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GB" dirty="0"/>
          </a:p>
        </p:txBody>
      </p:sp>
      <p:sp>
        <p:nvSpPr>
          <p:cNvPr id="3" name="Content Placeholder 2"/>
          <p:cNvSpPr>
            <a:spLocks noGrp="1"/>
          </p:cNvSpPr>
          <p:nvPr>
            <p:ph idx="1"/>
          </p:nvPr>
        </p:nvSpPr>
        <p:spPr/>
        <p:txBody>
          <a:bodyPr/>
          <a:lstStyle/>
          <a:p>
            <a:r>
              <a:rPr lang="en-GB" dirty="0"/>
              <a:t>The most frequent metaphor was that of “</a:t>
            </a:r>
            <a:r>
              <a:rPr lang="en-GB" b="1" dirty="0"/>
              <a:t>guiding light</a:t>
            </a:r>
            <a:r>
              <a:rPr lang="en-GB" dirty="0"/>
              <a:t>” and “</a:t>
            </a:r>
            <a:r>
              <a:rPr lang="en-GB" b="1" dirty="0"/>
              <a:t>friend</a:t>
            </a:r>
            <a:r>
              <a:rPr lang="en-GB" dirty="0"/>
              <a:t>”. </a:t>
            </a:r>
            <a:endParaRPr lang="en-GB" dirty="0" smtClean="0"/>
          </a:p>
          <a:p>
            <a:r>
              <a:rPr lang="en-GB" dirty="0" smtClean="0"/>
              <a:t>The </a:t>
            </a:r>
            <a:r>
              <a:rPr lang="en-GB" dirty="0"/>
              <a:t>teacher as “</a:t>
            </a:r>
            <a:r>
              <a:rPr lang="en-GB" b="1" dirty="0"/>
              <a:t>knowledge repository</a:t>
            </a:r>
            <a:r>
              <a:rPr lang="en-GB" dirty="0"/>
              <a:t>” was less frequent, although that of “</a:t>
            </a:r>
            <a:r>
              <a:rPr lang="en-GB" b="1" dirty="0"/>
              <a:t>organiser</a:t>
            </a:r>
            <a:r>
              <a:rPr lang="en-GB" dirty="0"/>
              <a:t>” was well praised, as students expressed the need for order and to some extent, respect, in the classroom. </a:t>
            </a:r>
          </a:p>
          <a:p>
            <a:r>
              <a:rPr lang="en-GB" dirty="0"/>
              <a:t>The findings </a:t>
            </a:r>
            <a:r>
              <a:rPr lang="en-GB" dirty="0" smtClean="0"/>
              <a:t>for the Romanian students (future teachers) are </a:t>
            </a:r>
            <a:r>
              <a:rPr lang="en-GB" dirty="0"/>
              <a:t>in line with the humanistic approach to education which places the student in the centre of attention for the educational process.</a:t>
            </a:r>
          </a:p>
        </p:txBody>
      </p:sp>
    </p:spTree>
    <p:extLst>
      <p:ext uri="{BB962C8B-B14F-4D97-AF65-F5344CB8AC3E}">
        <p14:creationId xmlns:p14="http://schemas.microsoft.com/office/powerpoint/2010/main" val="2737877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fontScale="92500"/>
          </a:bodyPr>
          <a:lstStyle/>
          <a:p>
            <a:r>
              <a:rPr lang="en-GB" dirty="0" err="1"/>
              <a:t>Beijaard</a:t>
            </a:r>
            <a:r>
              <a:rPr lang="en-GB" dirty="0"/>
              <a:t>, D. (1995). Teachers’ prior experiences and actual perceptions of professional identity. </a:t>
            </a:r>
            <a:r>
              <a:rPr lang="en-GB" i="1" dirty="0"/>
              <a:t>Teachers and Teaching: Theory and Practice</a:t>
            </a:r>
            <a:r>
              <a:rPr lang="en-GB" dirty="0"/>
              <a:t>, </a:t>
            </a:r>
            <a:r>
              <a:rPr lang="en-GB" i="1" dirty="0"/>
              <a:t>1(2)</a:t>
            </a:r>
            <a:r>
              <a:rPr lang="en-GB" dirty="0"/>
              <a:t>, 281-294. </a:t>
            </a:r>
          </a:p>
          <a:p>
            <a:r>
              <a:rPr lang="en-GB" dirty="0"/>
              <a:t>Korthagen, F.A. J. (2004). In search of the essence of a good teacher: towards a more holistic approach in teacher education. </a:t>
            </a:r>
            <a:r>
              <a:rPr lang="en-GB" i="1" dirty="0"/>
              <a:t>Teaching and Teacher Education</a:t>
            </a:r>
            <a:r>
              <a:rPr lang="en-GB" dirty="0"/>
              <a:t>, </a:t>
            </a:r>
            <a:r>
              <a:rPr lang="en-GB" i="1" dirty="0"/>
              <a:t>20</a:t>
            </a:r>
            <a:r>
              <a:rPr lang="en-GB" dirty="0"/>
              <a:t>, 77-97. </a:t>
            </a:r>
          </a:p>
          <a:p>
            <a:r>
              <a:rPr lang="en-GB" dirty="0"/>
              <a:t>Leonard, T. (2008). </a:t>
            </a:r>
            <a:r>
              <a:rPr lang="en-GB" i="1" dirty="0"/>
              <a:t>Pedagogies of the Imagination: Mythopoetic Curriculum in Educational Practice</a:t>
            </a:r>
            <a:r>
              <a:rPr lang="en-GB" dirty="0"/>
              <a:t>. Springer.</a:t>
            </a:r>
          </a:p>
          <a:p>
            <a:r>
              <a:rPr lang="en-GB" dirty="0" err="1"/>
              <a:t>Popescu</a:t>
            </a:r>
            <a:r>
              <a:rPr lang="en-GB" dirty="0"/>
              <a:t>, T. (2012). English Language Teacher Trainees’ Perceptions of “Good” English Language Teachers’ Characteristics. </a:t>
            </a:r>
          </a:p>
        </p:txBody>
      </p:sp>
    </p:spTree>
    <p:extLst>
      <p:ext uri="{BB962C8B-B14F-4D97-AF65-F5344CB8AC3E}">
        <p14:creationId xmlns:p14="http://schemas.microsoft.com/office/powerpoint/2010/main" val="3284557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GB" dirty="0"/>
          </a:p>
        </p:txBody>
      </p:sp>
      <p:sp>
        <p:nvSpPr>
          <p:cNvPr id="3" name="Content Placeholder 2"/>
          <p:cNvSpPr>
            <a:spLocks noGrp="1"/>
          </p:cNvSpPr>
          <p:nvPr>
            <p:ph idx="1"/>
          </p:nvPr>
        </p:nvSpPr>
        <p:spPr/>
        <p:txBody>
          <a:bodyPr>
            <a:normAutofit/>
          </a:bodyPr>
          <a:lstStyle/>
          <a:p>
            <a:r>
              <a:rPr lang="ro-RO" dirty="0" smtClean="0"/>
              <a:t>Main research project:</a:t>
            </a:r>
          </a:p>
          <a:p>
            <a:pPr lvl="1"/>
            <a:r>
              <a:rPr lang="en-US" b="1" i="1" dirty="0"/>
              <a:t>Universals and variants of English and Romanian business metaphors. A corpus-based conceptual mapping of contemporary journalese from a pedagogical </a:t>
            </a:r>
            <a:r>
              <a:rPr lang="en-US" b="1" i="1" dirty="0" smtClean="0"/>
              <a:t>approach</a:t>
            </a:r>
            <a:r>
              <a:rPr lang="ro-RO" b="1" dirty="0" smtClean="0"/>
              <a:t> (2015-2017, University of Alba Iulia, Romania)</a:t>
            </a:r>
            <a:endParaRPr lang="ro-RO" dirty="0" smtClean="0"/>
          </a:p>
          <a:p>
            <a:r>
              <a:rPr lang="en-US" dirty="0" smtClean="0"/>
              <a:t>The </a:t>
            </a:r>
            <a:r>
              <a:rPr lang="en-US" dirty="0"/>
              <a:t>main tenet is that cognitive metaphors are instantiations of cultural categories manifested in the language spoken by the community that shares a common set of characteristics within a given cultural matrix. </a:t>
            </a:r>
            <a:endParaRPr lang="en-GB" dirty="0"/>
          </a:p>
        </p:txBody>
      </p:sp>
      <p:sp>
        <p:nvSpPr>
          <p:cNvPr id="4" name="Footer Placeholder 3"/>
          <p:cNvSpPr>
            <a:spLocks noGrp="1"/>
          </p:cNvSpPr>
          <p:nvPr>
            <p:ph type="ftr" sz="quarter" idx="11"/>
          </p:nvPr>
        </p:nvSpPr>
        <p:spPr>
          <a:xfrm>
            <a:off x="1295401" y="5969000"/>
            <a:ext cx="10151852" cy="279400"/>
          </a:xfrm>
        </p:spPr>
        <p:txBody>
          <a:bodyPr/>
          <a:lstStyle/>
          <a:p>
            <a:r>
              <a:rPr lang="ro-RO" b="1" dirty="0">
                <a:solidFill>
                  <a:schemeClr val="accent5">
                    <a:lumMod val="50000"/>
                  </a:schemeClr>
                </a:solidFill>
              </a:rPr>
              <a:t>A</a:t>
            </a:r>
            <a:r>
              <a:rPr lang="en-GB" b="1" dirty="0" smtClean="0">
                <a:solidFill>
                  <a:schemeClr val="accent5">
                    <a:lumMod val="50000"/>
                  </a:schemeClr>
                </a:solidFill>
              </a:rPr>
              <a:t> grant of the Romanian National Authority for Scientific Research and Innovation, CNCS – UEFISCDI, project number PN-II-RU-TE-2014-4-2785</a:t>
            </a:r>
            <a:endParaRPr lang="en-US" b="1" dirty="0">
              <a:solidFill>
                <a:schemeClr val="accent5">
                  <a:lumMod val="50000"/>
                </a:schemeClr>
              </a:solidFill>
            </a:endParaRPr>
          </a:p>
        </p:txBody>
      </p:sp>
    </p:spTree>
    <p:extLst>
      <p:ext uri="{BB962C8B-B14F-4D97-AF65-F5344CB8AC3E}">
        <p14:creationId xmlns:p14="http://schemas.microsoft.com/office/powerpoint/2010/main" val="3534008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business-metaphors.ro</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2109" y="2493035"/>
            <a:ext cx="6708413" cy="3666226"/>
          </a:xfrm>
        </p:spPr>
      </p:pic>
    </p:spTree>
    <p:extLst>
      <p:ext uri="{BB962C8B-B14F-4D97-AF65-F5344CB8AC3E}">
        <p14:creationId xmlns:p14="http://schemas.microsoft.com/office/powerpoint/2010/main" val="1462423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ormAutofit/>
          </a:bodyPr>
          <a:lstStyle/>
          <a:p>
            <a:r>
              <a:rPr lang="en-GB" dirty="0"/>
              <a:t>Education lies at the top of both UNESCO and the European Commission agendas. In particular, the education of teachers is considered as one of the most important priorities nowadays. </a:t>
            </a:r>
            <a:endParaRPr lang="en-GB" dirty="0" smtClean="0"/>
          </a:p>
          <a:p>
            <a:r>
              <a:rPr lang="en-GB" dirty="0" smtClean="0"/>
              <a:t>Besides </a:t>
            </a:r>
            <a:r>
              <a:rPr lang="en-GB" dirty="0"/>
              <a:t>the traditional sound subject knowledge that we used to need in the past in order to achieve success in life, the modern citizen needs to be equipped with far more other qualities: communication and cooperation skills, problem solving abilities, creative and critical thinking, and positive attitudes towards learning throughout one’s life. </a:t>
            </a:r>
          </a:p>
        </p:txBody>
      </p:sp>
    </p:spTree>
    <p:extLst>
      <p:ext uri="{BB962C8B-B14F-4D97-AF65-F5344CB8AC3E}">
        <p14:creationId xmlns:p14="http://schemas.microsoft.com/office/powerpoint/2010/main" val="2745417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ormAutofit/>
          </a:bodyPr>
          <a:lstStyle/>
          <a:p>
            <a:r>
              <a:rPr lang="en-GB" dirty="0" smtClean="0"/>
              <a:t>We </a:t>
            </a:r>
            <a:r>
              <a:rPr lang="en-GB" dirty="0"/>
              <a:t>all recognize the importance of teacher education, and we acknowledge teachers’ role as society catalysts and vectors. </a:t>
            </a:r>
            <a:endParaRPr lang="en-GB" dirty="0" smtClean="0"/>
          </a:p>
          <a:p>
            <a:r>
              <a:rPr lang="en-GB" dirty="0" smtClean="0"/>
              <a:t>That </a:t>
            </a:r>
            <a:r>
              <a:rPr lang="en-GB" dirty="0"/>
              <a:t>is why we need to identify </a:t>
            </a:r>
            <a:r>
              <a:rPr lang="en-GB" dirty="0" smtClean="0"/>
              <a:t>dysfunctionalities </a:t>
            </a:r>
            <a:r>
              <a:rPr lang="en-GB" dirty="0"/>
              <a:t>in the educational systems and try </a:t>
            </a:r>
            <a:r>
              <a:rPr lang="en-GB" dirty="0" smtClean="0"/>
              <a:t>to </a:t>
            </a:r>
            <a:r>
              <a:rPr lang="en-GB" dirty="0"/>
              <a:t>remedy them as much as possible</a:t>
            </a:r>
            <a:r>
              <a:rPr lang="en-GB" dirty="0" smtClean="0"/>
              <a:t>.</a:t>
            </a:r>
          </a:p>
          <a:p>
            <a:r>
              <a:rPr lang="en-GB" dirty="0"/>
              <a:t>Starting from the initial teacher-training period, being strongly influenced by their personal experience as a pupil, respectively, as a student, the future teachers value to an almost absolute extent, the merits of the power exercised by the teacher in relation to the learner. </a:t>
            </a:r>
          </a:p>
        </p:txBody>
      </p:sp>
    </p:spTree>
    <p:extLst>
      <p:ext uri="{BB962C8B-B14F-4D97-AF65-F5344CB8AC3E}">
        <p14:creationId xmlns:p14="http://schemas.microsoft.com/office/powerpoint/2010/main" val="1446339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Literature review</a:t>
            </a:r>
            <a:endParaRPr lang="en-GB" dirty="0"/>
          </a:p>
        </p:txBody>
      </p:sp>
      <p:sp>
        <p:nvSpPr>
          <p:cNvPr id="3" name="Content Placeholder 2"/>
          <p:cNvSpPr>
            <a:spLocks noGrp="1"/>
          </p:cNvSpPr>
          <p:nvPr>
            <p:ph idx="1"/>
          </p:nvPr>
        </p:nvSpPr>
        <p:spPr>
          <a:xfrm>
            <a:off x="1000664" y="2556931"/>
            <a:ext cx="10239555" cy="3619581"/>
          </a:xfrm>
        </p:spPr>
        <p:txBody>
          <a:bodyPr>
            <a:normAutofit/>
          </a:bodyPr>
          <a:lstStyle/>
          <a:p>
            <a:r>
              <a:rPr lang="en-GB" dirty="0"/>
              <a:t>Metaphors, together with metonymy, synecdoche, and irony, are regarded as a master trope, “a figure of speech that defines a relationship between terms” (Sapir 1977; as cited in Nelson, &amp; </a:t>
            </a:r>
            <a:r>
              <a:rPr lang="en-GB" dirty="0" err="1"/>
              <a:t>Hitchon</a:t>
            </a:r>
            <a:r>
              <a:rPr lang="en-GB" dirty="0"/>
              <a:t> 1999: 356). </a:t>
            </a:r>
            <a:endParaRPr lang="en-GB" dirty="0" smtClean="0"/>
          </a:p>
          <a:p>
            <a:r>
              <a:rPr lang="en-GB" dirty="0" smtClean="0"/>
              <a:t>According </a:t>
            </a:r>
            <a:r>
              <a:rPr lang="en-GB" dirty="0"/>
              <a:t>to </a:t>
            </a:r>
            <a:r>
              <a:rPr lang="en-GB" dirty="0" err="1"/>
              <a:t>Lakoff</a:t>
            </a:r>
            <a:r>
              <a:rPr lang="en-GB" dirty="0"/>
              <a:t> and Johnson (1980) metaphors represent the understanding of one concept in terms of another, therefore abstractions, such as feelings or emotions, are typically structured through physical experiences. By and large, self-understanding represents the “search for appropriate personal metaphors that make sense of our lives... The process of self-understanding is the continual development of new life stories for yourself” (1980:333).</a:t>
            </a:r>
          </a:p>
          <a:p>
            <a:endParaRPr lang="en-GB" dirty="0"/>
          </a:p>
        </p:txBody>
      </p:sp>
    </p:spTree>
    <p:extLst>
      <p:ext uri="{BB962C8B-B14F-4D97-AF65-F5344CB8AC3E}">
        <p14:creationId xmlns:p14="http://schemas.microsoft.com/office/powerpoint/2010/main" val="392212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smtClean="0"/>
              <a:t>Literature review</a:t>
            </a:r>
            <a:endParaRPr lang="en-GB" dirty="0"/>
          </a:p>
        </p:txBody>
      </p:sp>
      <p:sp>
        <p:nvSpPr>
          <p:cNvPr id="3" name="Content Placeholder 2"/>
          <p:cNvSpPr>
            <a:spLocks noGrp="1"/>
          </p:cNvSpPr>
          <p:nvPr>
            <p:ph idx="1"/>
          </p:nvPr>
        </p:nvSpPr>
        <p:spPr>
          <a:xfrm>
            <a:off x="854014" y="2458528"/>
            <a:ext cx="10610491" cy="3812875"/>
          </a:xfrm>
        </p:spPr>
        <p:txBody>
          <a:bodyPr>
            <a:normAutofit lnSpcReduction="10000"/>
          </a:bodyPr>
          <a:lstStyle/>
          <a:p>
            <a:r>
              <a:rPr lang="en-GB" dirty="0" smtClean="0"/>
              <a:t>How </a:t>
            </a:r>
            <a:r>
              <a:rPr lang="en-GB" dirty="0"/>
              <a:t>metaphors </a:t>
            </a:r>
            <a:r>
              <a:rPr lang="en-GB" dirty="0" smtClean="0"/>
              <a:t>are used </a:t>
            </a:r>
            <a:r>
              <a:rPr lang="en-GB" dirty="0"/>
              <a:t>in a classroom setting can affect the subsequent development of children and how their learning processes can be affected. </a:t>
            </a:r>
            <a:endParaRPr lang="en-GB" dirty="0" smtClean="0"/>
          </a:p>
          <a:p>
            <a:r>
              <a:rPr lang="en-GB" dirty="0" smtClean="0"/>
              <a:t>According </a:t>
            </a:r>
            <a:r>
              <a:rPr lang="en-GB" dirty="0"/>
              <a:t>to Vygotsky (1962), understanding metaphors tallies with “ad hoc” concepts or mental spaces activated in discourse: </a:t>
            </a:r>
            <a:endParaRPr lang="en-GB" dirty="0" smtClean="0"/>
          </a:p>
          <a:p>
            <a:r>
              <a:rPr lang="en-GB" dirty="0" smtClean="0"/>
              <a:t>“</a:t>
            </a:r>
            <a:r>
              <a:rPr lang="en-GB" dirty="0"/>
              <a:t>The relation of thought to word is not just a thing, but a process, a continual movement back and forth from thought to word and from word to thought. In that process, the relation of thought to word undergoes changes which themselves may be regarded as development. Thought is not merely expressed in words; it comes into existence through them. Every thought tends to connect something with something else, to establish a relationship between things”. (p.125) </a:t>
            </a:r>
          </a:p>
        </p:txBody>
      </p:sp>
    </p:spTree>
    <p:extLst>
      <p:ext uri="{BB962C8B-B14F-4D97-AF65-F5344CB8AC3E}">
        <p14:creationId xmlns:p14="http://schemas.microsoft.com/office/powerpoint/2010/main" val="2751543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Literature review</a:t>
            </a:r>
            <a:endParaRPr lang="en-GB" dirty="0"/>
          </a:p>
        </p:txBody>
      </p:sp>
      <p:sp>
        <p:nvSpPr>
          <p:cNvPr id="3" name="Content Placeholder 2"/>
          <p:cNvSpPr>
            <a:spLocks noGrp="1"/>
          </p:cNvSpPr>
          <p:nvPr>
            <p:ph idx="1"/>
          </p:nvPr>
        </p:nvSpPr>
        <p:spPr>
          <a:xfrm>
            <a:off x="845388" y="2556931"/>
            <a:ext cx="10506973" cy="3619581"/>
          </a:xfrm>
        </p:spPr>
        <p:txBody>
          <a:bodyPr>
            <a:normAutofit/>
          </a:bodyPr>
          <a:lstStyle/>
          <a:p>
            <a:r>
              <a:rPr lang="en-GB" dirty="0"/>
              <a:t>M</a:t>
            </a:r>
            <a:r>
              <a:rPr lang="en-GB" dirty="0" smtClean="0"/>
              <a:t>etaphor </a:t>
            </a:r>
            <a:r>
              <a:rPr lang="en-GB" dirty="0"/>
              <a:t>can effect shared understanding of our own existence, and hence, metaphors in educational discourse can lead to the shaping, construction, deconstruction, and reconstruction of </a:t>
            </a:r>
            <a:r>
              <a:rPr lang="en-GB" dirty="0" smtClean="0"/>
              <a:t>children’s </a:t>
            </a:r>
            <a:r>
              <a:rPr lang="en-GB" dirty="0"/>
              <a:t>understanding and conceptualisation of the world. </a:t>
            </a:r>
            <a:endParaRPr lang="en-GB" dirty="0" smtClean="0"/>
          </a:p>
          <a:p>
            <a:r>
              <a:rPr lang="en-GB" dirty="0" smtClean="0"/>
              <a:t>According </a:t>
            </a:r>
            <a:r>
              <a:rPr lang="en-GB" dirty="0"/>
              <a:t>to </a:t>
            </a:r>
            <a:r>
              <a:rPr lang="en-GB" dirty="0" err="1"/>
              <a:t>Roschelle</a:t>
            </a:r>
            <a:r>
              <a:rPr lang="en-GB" dirty="0"/>
              <a:t> (1992: 237), developmental complexification of metaphors can occur over quite a short period of time as concerns a particular concept. The cognitive role of metaphor towards conceptualisation extends beyond the mere structuring of concepts, to the process of conceptual restructuring, the recourse to analogy in problem-solving or facilitating recall of information.</a:t>
            </a:r>
          </a:p>
        </p:txBody>
      </p:sp>
    </p:spTree>
    <p:extLst>
      <p:ext uri="{BB962C8B-B14F-4D97-AF65-F5344CB8AC3E}">
        <p14:creationId xmlns:p14="http://schemas.microsoft.com/office/powerpoint/2010/main" val="48383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Literature review</a:t>
            </a:r>
            <a:endParaRPr lang="en-GB" dirty="0"/>
          </a:p>
        </p:txBody>
      </p:sp>
      <p:sp>
        <p:nvSpPr>
          <p:cNvPr id="3" name="Content Placeholder 2"/>
          <p:cNvSpPr>
            <a:spLocks noGrp="1"/>
          </p:cNvSpPr>
          <p:nvPr>
            <p:ph idx="1"/>
          </p:nvPr>
        </p:nvSpPr>
        <p:spPr>
          <a:xfrm>
            <a:off x="1295400" y="2556931"/>
            <a:ext cx="9686026" cy="3593703"/>
          </a:xfrm>
        </p:spPr>
        <p:txBody>
          <a:bodyPr>
            <a:normAutofit/>
          </a:bodyPr>
          <a:lstStyle/>
          <a:p>
            <a:r>
              <a:rPr lang="en-GB" dirty="0"/>
              <a:t>In order to understand the relationship between teacher and students, we need to first understand the way in which both teachers and students conceive themselves and the other. According to Munby (1986: 201, as cited in Thornbury 1991: 194) “one fruitful way to begin to understand the substantive content of teachers’ thinking is to attend carefully to the metaphors that appear when teachers express themselves”.</a:t>
            </a:r>
          </a:p>
        </p:txBody>
      </p:sp>
    </p:spTree>
    <p:extLst>
      <p:ext uri="{BB962C8B-B14F-4D97-AF65-F5344CB8AC3E}">
        <p14:creationId xmlns:p14="http://schemas.microsoft.com/office/powerpoint/2010/main" val="31265244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686</TotalTime>
  <Words>1641</Words>
  <Application>Microsoft Office PowerPoint</Application>
  <PresentationFormat>Widescreen</PresentationFormat>
  <Paragraphs>72</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Garamond</vt:lpstr>
      <vt:lpstr>Roboto Condensed</vt:lpstr>
      <vt:lpstr>Organic</vt:lpstr>
      <vt:lpstr>Conceptualisation of teachers and teaching roles: A metaphor-based approach</vt:lpstr>
      <vt:lpstr>Introduction</vt:lpstr>
      <vt:lpstr>business-metaphors.ro</vt:lpstr>
      <vt:lpstr>Introduction</vt:lpstr>
      <vt:lpstr>Introduction</vt:lpstr>
      <vt:lpstr>Literature review</vt:lpstr>
      <vt:lpstr>Literature review</vt:lpstr>
      <vt:lpstr>Literature review</vt:lpstr>
      <vt:lpstr>Literature review</vt:lpstr>
      <vt:lpstr>Literature review</vt:lpstr>
      <vt:lpstr>Literature review</vt:lpstr>
      <vt:lpstr>Research methods</vt:lpstr>
      <vt:lpstr>Results and interpretation</vt:lpstr>
      <vt:lpstr>Results and interpretation</vt:lpstr>
      <vt:lpstr>Results and interpretation</vt:lpstr>
      <vt:lpstr>Results and interpretation</vt:lpstr>
      <vt:lpstr>Results and interpretation</vt:lpstr>
      <vt:lpstr>Conclusions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Raising students’ intercultural competence through the process of language learning</dc:title>
  <dc:creator>Tamas Atila</dc:creator>
  <cp:lastModifiedBy>User37</cp:lastModifiedBy>
  <cp:revision>73</cp:revision>
  <dcterms:created xsi:type="dcterms:W3CDTF">2015-02-06T14:48:29Z</dcterms:created>
  <dcterms:modified xsi:type="dcterms:W3CDTF">2017-04-26T22:27:30Z</dcterms:modified>
</cp:coreProperties>
</file>