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sldIdLst>
    <p:sldId id="338" r:id="rId2"/>
    <p:sldId id="339" r:id="rId3"/>
    <p:sldId id="340" r:id="rId4"/>
    <p:sldId id="341" r:id="rId5"/>
    <p:sldId id="342" r:id="rId6"/>
    <p:sldId id="343" r:id="rId7"/>
    <p:sldId id="344" r:id="rId8"/>
    <p:sldId id="345" r:id="rId9"/>
    <p:sldId id="346" r:id="rId10"/>
    <p:sldId id="347"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9" autoAdjust="0"/>
    <p:restoredTop sz="94660"/>
  </p:normalViewPr>
  <p:slideViewPr>
    <p:cSldViewPr>
      <p:cViewPr varScale="1">
        <p:scale>
          <a:sx n="50" d="100"/>
          <a:sy n="50" d="100"/>
        </p:scale>
        <p:origin x="-1214"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22" name="Group 2"/>
          <p:cNvGrpSpPr>
            <a:grpSpLocks/>
          </p:cNvGrpSpPr>
          <p:nvPr/>
        </p:nvGrpSpPr>
        <p:grpSpPr bwMode="auto">
          <a:xfrm>
            <a:off x="-3222625" y="304800"/>
            <a:ext cx="11909425" cy="4724400"/>
            <a:chOff x="-2030" y="192"/>
            <a:chExt cx="7502" cy="2976"/>
          </a:xfrm>
        </p:grpSpPr>
        <p:sp>
          <p:nvSpPr>
            <p:cNvPr id="30723"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ro-RO"/>
            </a:p>
          </p:txBody>
        </p:sp>
        <p:sp>
          <p:nvSpPr>
            <p:cNvPr id="30724"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ro-RO" sz="2400">
                <a:latin typeface="Times New Roman" pitchFamily="18" charset="0"/>
              </a:endParaRPr>
            </a:p>
          </p:txBody>
        </p:sp>
        <p:sp>
          <p:nvSpPr>
            <p:cNvPr id="30725"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ro-RO">
                <a:latin typeface="Arial" charset="0"/>
              </a:endParaRPr>
            </a:p>
          </p:txBody>
        </p:sp>
      </p:grpSp>
      <p:sp>
        <p:nvSpPr>
          <p:cNvPr id="30726" name="Rectangle 6"/>
          <p:cNvSpPr>
            <a:spLocks noGrp="1" noChangeArrowheads="1"/>
          </p:cNvSpPr>
          <p:nvPr>
            <p:ph type="ctrTitle"/>
          </p:nvPr>
        </p:nvSpPr>
        <p:spPr>
          <a:xfrm>
            <a:off x="1443038" y="985838"/>
            <a:ext cx="7239000" cy="1444625"/>
          </a:xfrm>
        </p:spPr>
        <p:txBody>
          <a:bodyPr/>
          <a:lstStyle>
            <a:lvl1pPr>
              <a:defRPr sz="4000"/>
            </a:lvl1pPr>
          </a:lstStyle>
          <a:p>
            <a:r>
              <a:rPr lang="en-GB"/>
              <a:t>Click to edit Master title style</a:t>
            </a:r>
          </a:p>
        </p:txBody>
      </p:sp>
      <p:sp>
        <p:nvSpPr>
          <p:cNvPr id="3072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GB"/>
              <a:t>Click to edit Master subtitle style</a:t>
            </a:r>
          </a:p>
        </p:txBody>
      </p:sp>
      <p:sp>
        <p:nvSpPr>
          <p:cNvPr id="30728" name="Rectangle 8"/>
          <p:cNvSpPr>
            <a:spLocks noGrp="1" noChangeArrowheads="1"/>
          </p:cNvSpPr>
          <p:nvPr>
            <p:ph type="dt" sz="half" idx="2"/>
          </p:nvPr>
        </p:nvSpPr>
        <p:spPr/>
        <p:txBody>
          <a:bodyPr/>
          <a:lstStyle>
            <a:lvl1pPr>
              <a:defRPr/>
            </a:lvl1pPr>
          </a:lstStyle>
          <a:p>
            <a:endParaRPr lang="en-GB"/>
          </a:p>
        </p:txBody>
      </p:sp>
      <p:sp>
        <p:nvSpPr>
          <p:cNvPr id="30729" name="Rectangle 9"/>
          <p:cNvSpPr>
            <a:spLocks noGrp="1" noChangeArrowheads="1"/>
          </p:cNvSpPr>
          <p:nvPr>
            <p:ph type="ftr" sz="quarter" idx="3"/>
          </p:nvPr>
        </p:nvSpPr>
        <p:spPr/>
        <p:txBody>
          <a:bodyPr/>
          <a:lstStyle>
            <a:lvl1pPr>
              <a:defRPr/>
            </a:lvl1pPr>
          </a:lstStyle>
          <a:p>
            <a:endParaRPr lang="en-GB"/>
          </a:p>
        </p:txBody>
      </p:sp>
      <p:sp>
        <p:nvSpPr>
          <p:cNvPr id="30730" name="Rectangle 10"/>
          <p:cNvSpPr>
            <a:spLocks noGrp="1" noChangeArrowheads="1"/>
          </p:cNvSpPr>
          <p:nvPr>
            <p:ph type="sldNum" sz="quarter" idx="4"/>
          </p:nvPr>
        </p:nvSpPr>
        <p:spPr/>
        <p:txBody>
          <a:bodyPr/>
          <a:lstStyle>
            <a:lvl1pPr>
              <a:defRPr/>
            </a:lvl1pPr>
          </a:lstStyle>
          <a:p>
            <a:fld id="{FB1A138A-63EF-4B80-9B68-EB2E01620D76}"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BCF6AF1-1438-4A75-AFEF-50CC811CB9BB}"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A4D7ED1-0228-489F-BF89-DDD0FD1BB11B}"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70013" y="301625"/>
            <a:ext cx="7313612" cy="5640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GB"/>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GB"/>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C46A6C37-75E7-458F-803D-BF6EE24AD2D8}"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ro-RO"/>
          </a:p>
        </p:txBody>
      </p:sp>
      <p:sp>
        <p:nvSpPr>
          <p:cNvPr id="3" name="Table Placeholder 2"/>
          <p:cNvSpPr>
            <a:spLocks noGrp="1"/>
          </p:cNvSpPr>
          <p:nvPr>
            <p:ph type="tbl" idx="1"/>
          </p:nvPr>
        </p:nvSpPr>
        <p:spPr>
          <a:xfrm>
            <a:off x="1370013" y="1827213"/>
            <a:ext cx="7313612" cy="4114800"/>
          </a:xfrm>
        </p:spPr>
        <p:txBody>
          <a:bodyPr/>
          <a:lstStyle/>
          <a:p>
            <a:endParaRPr lang="ro-RO"/>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GB"/>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4AC96B86-137F-4034-80B0-DA560C1F7663}"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CAD0C18-CF64-484C-A47C-4CB29BE6D8A5}"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245BCE8-2B01-4754-964C-BC57BAC19045}"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F7F95042-480C-47C0-A00F-8C74439C5124}"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359D50D2-17B9-47B2-B35B-1FADA36A9089}"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9F8C9C44-58BB-430A-A8F9-63B024C20471}"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C1CE4373-0C4A-4957-B387-3970DD16DF3A}"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D74CB17-C847-4F19-99BF-E1D6CA028789}"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AEE3C777-77B9-4067-90AD-7E79FBDD8A3E}"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9698" name="Group 2"/>
          <p:cNvGrpSpPr>
            <a:grpSpLocks/>
          </p:cNvGrpSpPr>
          <p:nvPr/>
        </p:nvGrpSpPr>
        <p:grpSpPr bwMode="auto">
          <a:xfrm>
            <a:off x="-3238500" y="0"/>
            <a:ext cx="11925300" cy="3810000"/>
            <a:chOff x="-2040" y="0"/>
            <a:chExt cx="7512" cy="2400"/>
          </a:xfrm>
        </p:grpSpPr>
        <p:sp>
          <p:nvSpPr>
            <p:cNvPr id="2969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ro-RO" sz="2400">
                <a:latin typeface="Times New Roman" pitchFamily="18" charset="0"/>
              </a:endParaRPr>
            </a:p>
          </p:txBody>
        </p:sp>
        <p:sp>
          <p:nvSpPr>
            <p:cNvPr id="2970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ro-RO">
                <a:latin typeface="Arial" charset="0"/>
              </a:endParaRPr>
            </a:p>
          </p:txBody>
        </p:sp>
        <p:sp>
          <p:nvSpPr>
            <p:cNvPr id="2970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ro-RO"/>
            </a:p>
          </p:txBody>
        </p:sp>
      </p:grpSp>
      <p:sp>
        <p:nvSpPr>
          <p:cNvPr id="29702"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29703"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97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297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n-GB"/>
          </a:p>
        </p:txBody>
      </p:sp>
      <p:sp>
        <p:nvSpPr>
          <p:cNvPr id="297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811BFC4-D231-4908-AD1A-0182318B861D}"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cs typeface="Arial" charset="0"/>
        </a:defRPr>
      </a:lvl2pPr>
      <a:lvl3pPr algn="l" rtl="0" fontAlgn="base">
        <a:spcBef>
          <a:spcPct val="0"/>
        </a:spcBef>
        <a:spcAft>
          <a:spcPct val="0"/>
        </a:spcAft>
        <a:defRPr sz="3600">
          <a:solidFill>
            <a:schemeClr val="tx2"/>
          </a:solidFill>
          <a:latin typeface="Arial" charset="0"/>
          <a:cs typeface="Arial" charset="0"/>
        </a:defRPr>
      </a:lvl3pPr>
      <a:lvl4pPr algn="l" rtl="0" fontAlgn="base">
        <a:spcBef>
          <a:spcPct val="0"/>
        </a:spcBef>
        <a:spcAft>
          <a:spcPct val="0"/>
        </a:spcAft>
        <a:defRPr sz="3600">
          <a:solidFill>
            <a:schemeClr val="tx2"/>
          </a:solidFill>
          <a:latin typeface="Arial" charset="0"/>
          <a:cs typeface="Arial" charset="0"/>
        </a:defRPr>
      </a:lvl4pPr>
      <a:lvl5pPr algn="l" rtl="0" fontAlgn="base">
        <a:spcBef>
          <a:spcPct val="0"/>
        </a:spcBef>
        <a:spcAft>
          <a:spcPct val="0"/>
        </a:spcAft>
        <a:defRPr sz="3600">
          <a:solidFill>
            <a:schemeClr val="tx2"/>
          </a:solidFill>
          <a:latin typeface="Arial" charset="0"/>
          <a:cs typeface="Arial" charset="0"/>
        </a:defRPr>
      </a:lvl5pPr>
      <a:lvl6pPr marL="457200" algn="l" rtl="0" fontAlgn="base">
        <a:spcBef>
          <a:spcPct val="0"/>
        </a:spcBef>
        <a:spcAft>
          <a:spcPct val="0"/>
        </a:spcAft>
        <a:defRPr sz="3600">
          <a:solidFill>
            <a:schemeClr val="tx2"/>
          </a:solidFill>
          <a:latin typeface="Arial" charset="0"/>
          <a:cs typeface="Arial" charset="0"/>
        </a:defRPr>
      </a:lvl6pPr>
      <a:lvl7pPr marL="914400" algn="l" rtl="0" fontAlgn="base">
        <a:spcBef>
          <a:spcPct val="0"/>
        </a:spcBef>
        <a:spcAft>
          <a:spcPct val="0"/>
        </a:spcAft>
        <a:defRPr sz="3600">
          <a:solidFill>
            <a:schemeClr val="tx2"/>
          </a:solidFill>
          <a:latin typeface="Arial" charset="0"/>
          <a:cs typeface="Arial" charset="0"/>
        </a:defRPr>
      </a:lvl7pPr>
      <a:lvl8pPr marL="1371600" algn="l" rtl="0" fontAlgn="base">
        <a:spcBef>
          <a:spcPct val="0"/>
        </a:spcBef>
        <a:spcAft>
          <a:spcPct val="0"/>
        </a:spcAft>
        <a:defRPr sz="3600">
          <a:solidFill>
            <a:schemeClr val="tx2"/>
          </a:solidFill>
          <a:latin typeface="Arial" charset="0"/>
          <a:cs typeface="Arial" charset="0"/>
        </a:defRPr>
      </a:lvl8pPr>
      <a:lvl9pPr marL="1828800" algn="l" rtl="0" fontAlgn="base">
        <a:spcBef>
          <a:spcPct val="0"/>
        </a:spcBef>
        <a:spcAft>
          <a:spcPct val="0"/>
        </a:spcAft>
        <a:defRPr sz="36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algn="ctr"/>
            <a:r>
              <a:rPr lang="en-GB" altLang="zh-CN" dirty="0">
                <a:ea typeface="宋体" pitchFamily="2" charset="-122"/>
              </a:rPr>
              <a:t>Edward T. Hall's cultural factors </a:t>
            </a:r>
            <a:endParaRPr lang="en-GB" dirty="0"/>
          </a:p>
        </p:txBody>
      </p:sp>
      <p:sp>
        <p:nvSpPr>
          <p:cNvPr id="134147" name="Rectangle 3"/>
          <p:cNvSpPr>
            <a:spLocks noGrp="1" noChangeArrowheads="1"/>
          </p:cNvSpPr>
          <p:nvPr>
            <p:ph type="body" idx="1"/>
          </p:nvPr>
        </p:nvSpPr>
        <p:spPr>
          <a:xfrm>
            <a:off x="1403350" y="2349500"/>
            <a:ext cx="7313613" cy="3455988"/>
          </a:xfrm>
        </p:spPr>
        <p:txBody>
          <a:bodyPr/>
          <a:lstStyle/>
          <a:p>
            <a:r>
              <a:rPr lang="en-GB"/>
              <a:t>Context</a:t>
            </a:r>
          </a:p>
          <a:p>
            <a:pPr lvl="1"/>
            <a:r>
              <a:rPr lang="en-GB"/>
              <a:t>High v. Low context</a:t>
            </a:r>
          </a:p>
          <a:p>
            <a:r>
              <a:rPr lang="en-GB"/>
              <a:t>Time</a:t>
            </a:r>
          </a:p>
          <a:p>
            <a:pPr lvl="1"/>
            <a:r>
              <a:rPr lang="en-GB"/>
              <a:t>Monochronic v. polychronic</a:t>
            </a:r>
          </a:p>
          <a:p>
            <a:r>
              <a:rPr lang="en-GB"/>
              <a:t>Space </a:t>
            </a:r>
          </a:p>
          <a:p>
            <a:pPr lvl="1"/>
            <a:r>
              <a:rPr lang="en-GB"/>
              <a:t>High v. Low territoriality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GB"/>
              <a:t>Hall’s cultural factors - space</a:t>
            </a:r>
          </a:p>
        </p:txBody>
      </p:sp>
      <p:sp>
        <p:nvSpPr>
          <p:cNvPr id="143363" name="Rectangle 3"/>
          <p:cNvSpPr>
            <a:spLocks noGrp="1" noChangeArrowheads="1"/>
          </p:cNvSpPr>
          <p:nvPr>
            <p:ph type="body" idx="1"/>
          </p:nvPr>
        </p:nvSpPr>
        <p:spPr>
          <a:xfrm>
            <a:off x="1042988" y="1827213"/>
            <a:ext cx="7640637" cy="4265612"/>
          </a:xfrm>
        </p:spPr>
        <p:txBody>
          <a:bodyPr/>
          <a:lstStyle/>
          <a:p>
            <a:pPr>
              <a:lnSpc>
                <a:spcPct val="90000"/>
              </a:lnSpc>
            </a:pPr>
            <a:r>
              <a:rPr lang="en-GB" sz="2600" b="1" dirty="0"/>
              <a:t>Low territoriality</a:t>
            </a:r>
          </a:p>
          <a:p>
            <a:pPr>
              <a:lnSpc>
                <a:spcPct val="90000"/>
              </a:lnSpc>
              <a:buFont typeface="Wingdings" pitchFamily="2" charset="2"/>
              <a:buNone/>
            </a:pPr>
            <a:r>
              <a:rPr lang="en-GB" sz="2600" dirty="0"/>
              <a:t>	People with lower territoriality have less ownership of space and boundaries are less important to them. They will share territory and ownership with little thought.</a:t>
            </a:r>
          </a:p>
          <a:p>
            <a:pPr>
              <a:lnSpc>
                <a:spcPct val="90000"/>
              </a:lnSpc>
              <a:buFont typeface="Wingdings" pitchFamily="2" charset="2"/>
              <a:buNone/>
            </a:pPr>
            <a:r>
              <a:rPr lang="en-GB" sz="2600" dirty="0"/>
              <a:t>	They also have less concern for material ownership and their sense of 'stealing' is less developed (this is more important for highly territorial people).</a:t>
            </a:r>
            <a:endParaRPr lang="en-GB" altLang="zh-CN" sz="2600" dirty="0">
              <a:ea typeface="宋体" pitchFamily="2" charset="-122"/>
            </a:endParaRPr>
          </a:p>
          <a:p>
            <a:pPr>
              <a:lnSpc>
                <a:spcPct val="90000"/>
              </a:lnSpc>
              <a:buFont typeface="Wingdings" pitchFamily="2" charset="2"/>
              <a:buNone/>
            </a:pPr>
            <a:r>
              <a:rPr lang="en-GB" altLang="zh-CN" sz="2600" dirty="0">
                <a:ea typeface="宋体" pitchFamily="2" charset="-122"/>
              </a:rPr>
              <a:t>	People with low territoriality tend also to be high context.</a:t>
            </a:r>
            <a:r>
              <a:rPr lang="en-GB" altLang="zh-CN" sz="1400" dirty="0">
                <a:ea typeface="宋体" pitchFamily="2" charset="-122"/>
              </a:rPr>
              <a:t> </a:t>
            </a:r>
            <a:endParaRPr lang="en-GB" sz="2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GB"/>
              <a:t>Hall’s cultural factors - context</a:t>
            </a:r>
          </a:p>
        </p:txBody>
      </p:sp>
      <p:sp>
        <p:nvSpPr>
          <p:cNvPr id="135171" name="Rectangle 3"/>
          <p:cNvSpPr>
            <a:spLocks noGrp="1" noChangeArrowheads="1"/>
          </p:cNvSpPr>
          <p:nvPr>
            <p:ph type="body" idx="1"/>
          </p:nvPr>
        </p:nvSpPr>
        <p:spPr>
          <a:xfrm>
            <a:off x="684213" y="1827213"/>
            <a:ext cx="7999412" cy="4697412"/>
          </a:xfrm>
        </p:spPr>
        <p:txBody>
          <a:bodyPr/>
          <a:lstStyle/>
          <a:p>
            <a:pPr>
              <a:lnSpc>
                <a:spcPct val="80000"/>
              </a:lnSpc>
            </a:pPr>
            <a:r>
              <a:rPr lang="en-GB" sz="2500" b="1"/>
              <a:t>High context</a:t>
            </a:r>
          </a:p>
          <a:p>
            <a:pPr>
              <a:lnSpc>
                <a:spcPct val="80000"/>
              </a:lnSpc>
              <a:buFont typeface="Wingdings" pitchFamily="2" charset="2"/>
              <a:buNone/>
            </a:pPr>
            <a:r>
              <a:rPr lang="en-GB" sz="2500"/>
              <a:t>	In a high-context culture, there are many contextual elements that help people to understand the rules. As a result, much is taken for granted. </a:t>
            </a:r>
          </a:p>
          <a:p>
            <a:pPr>
              <a:lnSpc>
                <a:spcPct val="80000"/>
              </a:lnSpc>
              <a:buFont typeface="Wingdings" pitchFamily="2" charset="2"/>
              <a:buNone/>
            </a:pPr>
            <a:r>
              <a:rPr lang="en-GB" sz="2500"/>
              <a:t>	This can be very confusing for person who does not understand the 'unwritten rules' of the culture.</a:t>
            </a:r>
            <a:endParaRPr lang="en-GB" sz="2500" b="1"/>
          </a:p>
          <a:p>
            <a:pPr>
              <a:lnSpc>
                <a:spcPct val="80000"/>
              </a:lnSpc>
            </a:pPr>
            <a:r>
              <a:rPr lang="en-GB" sz="2500" b="1"/>
              <a:t>Low context</a:t>
            </a:r>
          </a:p>
          <a:p>
            <a:pPr>
              <a:lnSpc>
                <a:spcPct val="80000"/>
              </a:lnSpc>
              <a:buFont typeface="Wingdings" pitchFamily="2" charset="2"/>
              <a:buNone/>
            </a:pPr>
            <a:r>
              <a:rPr lang="en-GB" altLang="zh-CN" sz="2500">
                <a:ea typeface="宋体" pitchFamily="2" charset="-122"/>
              </a:rPr>
              <a:t>	In a low-context culture, very little is taken for granted. Whilst this means that more explanation is needed, it also means there is less chance of misunderstanding particularly when visitors are present. </a:t>
            </a:r>
            <a:endParaRPr lang="en-GB" sz="25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endParaRPr lang="ro-RO"/>
          </a:p>
        </p:txBody>
      </p:sp>
      <p:graphicFrame>
        <p:nvGraphicFramePr>
          <p:cNvPr id="136195" name="Group 3"/>
          <p:cNvGraphicFramePr>
            <a:graphicFrameLocks noGrp="1"/>
          </p:cNvGraphicFramePr>
          <p:nvPr>
            <p:ph idx="1"/>
          </p:nvPr>
        </p:nvGraphicFramePr>
        <p:xfrm>
          <a:off x="827088" y="404813"/>
          <a:ext cx="7856537" cy="6264276"/>
        </p:xfrm>
        <a:graphic>
          <a:graphicData uri="http://schemas.openxmlformats.org/drawingml/2006/table">
            <a:tbl>
              <a:tblPr/>
              <a:tblGrid>
                <a:gridCol w="2052637"/>
                <a:gridCol w="2713038"/>
                <a:gridCol w="3090862"/>
              </a:tblGrid>
              <a:tr h="12557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Factor</a:t>
                      </a:r>
                      <a:endPar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High-context culture</a:t>
                      </a:r>
                      <a:br>
                        <a:rPr kumimoji="0" lang="en-GB"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br>
                      <a:r>
                        <a:rPr kumimoji="0" lang="en-GB"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a:t>
                      </a:r>
                      <a:endPar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Low-context culture</a:t>
                      </a:r>
                      <a:br>
                        <a:rPr kumimoji="0" lang="en-GB"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br>
                      <a:r>
                        <a:rPr kumimoji="0" lang="en-GB" sz="18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a:t>
                      </a:r>
                      <a:endPar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CCFFFF"/>
                    </a:solidFill>
                  </a:tcPr>
                </a:tc>
              </a:tr>
              <a:tr h="17335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Overtness of messages</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Many covert and implicit messages, with use of metaphor and reading between the lines.</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Many overt and explicit messages that are simple and clear.</a:t>
                      </a:r>
                      <a:b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br>
                      <a: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12509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Locus of control and attribution for failure</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Inner locus of control and personal acceptance for failure </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Outer locus of control and blame of others for failure </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12509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Use of non-verbal communication</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 Much nonverbal communication</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More focus on verbal communication than body language</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7731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Expression of reaction</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Reserved, inward reactions</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Visible, external, outward reaction</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endParaRPr lang="ro-RO"/>
          </a:p>
        </p:txBody>
      </p:sp>
      <p:graphicFrame>
        <p:nvGraphicFramePr>
          <p:cNvPr id="137219" name="Group 3"/>
          <p:cNvGraphicFramePr>
            <a:graphicFrameLocks noGrp="1"/>
          </p:cNvGraphicFramePr>
          <p:nvPr>
            <p:ph idx="1"/>
          </p:nvPr>
        </p:nvGraphicFramePr>
        <p:xfrm>
          <a:off x="827088" y="404813"/>
          <a:ext cx="7856537" cy="6119813"/>
        </p:xfrm>
        <a:graphic>
          <a:graphicData uri="http://schemas.openxmlformats.org/drawingml/2006/table">
            <a:tbl>
              <a:tblPr/>
              <a:tblGrid>
                <a:gridCol w="2052637"/>
                <a:gridCol w="2713038"/>
                <a:gridCol w="3090862"/>
              </a:tblGrid>
              <a:tr h="1138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Verdana" pitchFamily="34" charset="0"/>
                          <a:ea typeface="宋体" pitchFamily="2" charset="-122"/>
                          <a:cs typeface="Times New Roman" pitchFamily="18" charset="0"/>
                        </a:rPr>
                        <a:t> Factor</a:t>
                      </a:r>
                      <a:endParaRPr kumimoji="0" lang="en-GB" sz="16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Verdana" pitchFamily="34" charset="0"/>
                          <a:ea typeface="宋体" pitchFamily="2" charset="-122"/>
                          <a:cs typeface="Times New Roman" pitchFamily="18" charset="0"/>
                        </a:rPr>
                        <a:t> High-context culture</a:t>
                      </a:r>
                      <a:br>
                        <a:rPr kumimoji="0" lang="en-GB" sz="1600" b="1" i="0" u="none" strike="noStrike" cap="none" normalizeH="0" baseline="0" smtClean="0">
                          <a:ln>
                            <a:noFill/>
                          </a:ln>
                          <a:solidFill>
                            <a:schemeClr val="tx1"/>
                          </a:solidFill>
                          <a:effectLst/>
                          <a:latin typeface="Verdana" pitchFamily="34" charset="0"/>
                          <a:ea typeface="宋体" pitchFamily="2" charset="-122"/>
                          <a:cs typeface="Times New Roman" pitchFamily="18" charset="0"/>
                        </a:rPr>
                      </a:br>
                      <a:r>
                        <a:rPr kumimoji="0" lang="en-GB" sz="1600" b="1" i="0" u="none" strike="noStrike" cap="none" normalizeH="0" baseline="0" smtClean="0">
                          <a:ln>
                            <a:noFill/>
                          </a:ln>
                          <a:solidFill>
                            <a:schemeClr val="tx1"/>
                          </a:solidFill>
                          <a:effectLst/>
                          <a:latin typeface="Verdana" pitchFamily="34" charset="0"/>
                          <a:ea typeface="宋体" pitchFamily="2" charset="-122"/>
                          <a:cs typeface="Times New Roman" pitchFamily="18" charset="0"/>
                        </a:rPr>
                        <a:t> </a:t>
                      </a:r>
                      <a:endParaRPr kumimoji="0" lang="en-GB" sz="16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Verdana" pitchFamily="34" charset="0"/>
                          <a:ea typeface="宋体" pitchFamily="2" charset="-122"/>
                          <a:cs typeface="Times New Roman" pitchFamily="18" charset="0"/>
                        </a:rPr>
                        <a:t> Low-context culture</a:t>
                      </a:r>
                      <a:br>
                        <a:rPr kumimoji="0" lang="en-GB" sz="1600" b="1" i="0" u="none" strike="noStrike" cap="none" normalizeH="0" baseline="0" smtClean="0">
                          <a:ln>
                            <a:noFill/>
                          </a:ln>
                          <a:solidFill>
                            <a:schemeClr val="tx1"/>
                          </a:solidFill>
                          <a:effectLst/>
                          <a:latin typeface="Verdana" pitchFamily="34" charset="0"/>
                          <a:ea typeface="宋体" pitchFamily="2" charset="-122"/>
                          <a:cs typeface="Times New Roman" pitchFamily="18" charset="0"/>
                        </a:rPr>
                      </a:br>
                      <a:r>
                        <a:rPr kumimoji="0" lang="en-GB" sz="1600" b="1" i="0" u="none" strike="noStrike" cap="none" normalizeH="0" baseline="0" smtClean="0">
                          <a:ln>
                            <a:noFill/>
                          </a:ln>
                          <a:solidFill>
                            <a:schemeClr val="tx1"/>
                          </a:solidFill>
                          <a:effectLst/>
                          <a:latin typeface="Verdana" pitchFamily="34" charset="0"/>
                          <a:ea typeface="宋体" pitchFamily="2" charset="-122"/>
                          <a:cs typeface="Times New Roman" pitchFamily="18" charset="0"/>
                        </a:rPr>
                        <a:t> </a:t>
                      </a:r>
                      <a:endParaRPr kumimoji="0" lang="en-GB" sz="16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CCFFFF"/>
                    </a:solidFill>
                  </a:tcPr>
                </a:tc>
              </a:tr>
              <a:tr h="1133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Cohesion and separation of groups</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Strong distinction between ingroup and outgroup. Strong  sense of family.</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Flexible and open grouping patterns, changing as needed</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1133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 People bonds </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Strong people bonds with affiliation to family and community</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Fragile bonds between people with little sense of loyalty.</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1139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Level of commitment to relationships</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 High commitment to long-term relationships.</a:t>
                      </a:r>
                      <a:b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b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Relationship more important than task.</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 Low commitment to relationship. Task more important than relationships.</a:t>
                      </a:r>
                    </a:p>
                  </a:txBody>
                  <a:tcP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157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Flexibility of time</a:t>
                      </a:r>
                      <a:b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b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
                      </a:r>
                      <a:b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b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 </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Time is open and flexible.</a:t>
                      </a:r>
                      <a:b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b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Process is more important than product</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Time is highly organized.</a:t>
                      </a:r>
                      <a:b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br>
                      <a:r>
                        <a:rPr kumimoji="0" lang="en-GB" sz="16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Product is more important than process</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GB"/>
              <a:t>Hall’s cultural factors - time</a:t>
            </a:r>
          </a:p>
        </p:txBody>
      </p:sp>
      <p:sp>
        <p:nvSpPr>
          <p:cNvPr id="138243" name="Rectangle 3"/>
          <p:cNvSpPr>
            <a:spLocks noGrp="1" noChangeArrowheads="1"/>
          </p:cNvSpPr>
          <p:nvPr>
            <p:ph type="body" idx="1"/>
          </p:nvPr>
        </p:nvSpPr>
        <p:spPr>
          <a:xfrm>
            <a:off x="900113" y="1773238"/>
            <a:ext cx="8072437" cy="4841875"/>
          </a:xfrm>
        </p:spPr>
        <p:txBody>
          <a:bodyPr/>
          <a:lstStyle/>
          <a:p>
            <a:pPr>
              <a:lnSpc>
                <a:spcPct val="90000"/>
              </a:lnSpc>
            </a:pPr>
            <a:r>
              <a:rPr lang="en-GB" sz="2100" b="1"/>
              <a:t>Monochronic time</a:t>
            </a:r>
          </a:p>
          <a:p>
            <a:pPr>
              <a:lnSpc>
                <a:spcPct val="90000"/>
              </a:lnSpc>
              <a:buFont typeface="Wingdings" pitchFamily="2" charset="2"/>
              <a:buNone/>
            </a:pPr>
            <a:r>
              <a:rPr lang="en-GB" sz="2100"/>
              <a:t>	M-Time, as he called it, means doing one thing at a time. It assumes careful planning and scheduling and is a familiar Western approach that appears in disciplines such as 'time management'.</a:t>
            </a:r>
          </a:p>
          <a:p>
            <a:pPr>
              <a:lnSpc>
                <a:spcPct val="90000"/>
              </a:lnSpc>
              <a:buFont typeface="Wingdings" pitchFamily="2" charset="2"/>
              <a:buNone/>
            </a:pPr>
            <a:r>
              <a:rPr lang="en-GB" sz="2100"/>
              <a:t>	Monochronic people tend also to be low context.</a:t>
            </a:r>
            <a:endParaRPr lang="en-GB" sz="2100" b="1"/>
          </a:p>
          <a:p>
            <a:pPr>
              <a:lnSpc>
                <a:spcPct val="90000"/>
              </a:lnSpc>
            </a:pPr>
            <a:r>
              <a:rPr lang="en-GB" sz="2100" b="1"/>
              <a:t>Polychronic time</a:t>
            </a:r>
          </a:p>
          <a:p>
            <a:pPr>
              <a:lnSpc>
                <a:spcPct val="90000"/>
              </a:lnSpc>
              <a:buFont typeface="Wingdings" pitchFamily="2" charset="2"/>
              <a:buNone/>
            </a:pPr>
            <a:r>
              <a:rPr lang="en-GB" sz="2100"/>
              <a:t>	In Polychronic cultures, human interaction is valued over time and material things, leading to a lesser concern for 'getting things done' -- they do get done, but more in their own time.</a:t>
            </a:r>
          </a:p>
          <a:p>
            <a:pPr>
              <a:lnSpc>
                <a:spcPct val="90000"/>
              </a:lnSpc>
              <a:buFont typeface="Wingdings" pitchFamily="2" charset="2"/>
              <a:buNone/>
            </a:pPr>
            <a:r>
              <a:rPr lang="en-GB" sz="2100"/>
              <a:t>	Aboriginal and Native Americans have typical polychronic cultures, where 'talking stick' meetings can go on for as long as somebody has something to say.</a:t>
            </a:r>
            <a:endParaRPr lang="en-GB" altLang="zh-CN" sz="2100">
              <a:ea typeface="宋体" pitchFamily="2" charset="-122"/>
            </a:endParaRPr>
          </a:p>
          <a:p>
            <a:pPr>
              <a:lnSpc>
                <a:spcPct val="90000"/>
              </a:lnSpc>
              <a:buFont typeface="Wingdings" pitchFamily="2" charset="2"/>
              <a:buNone/>
            </a:pPr>
            <a:r>
              <a:rPr lang="en-GB" altLang="zh-CN" sz="2100">
                <a:ea typeface="宋体" pitchFamily="2" charset="-122"/>
              </a:rPr>
              <a:t>	Polychronic people tend also to be high context. </a:t>
            </a:r>
            <a:endParaRPr lang="en-GB" sz="21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endParaRPr lang="ro-RO"/>
          </a:p>
        </p:txBody>
      </p:sp>
      <p:graphicFrame>
        <p:nvGraphicFramePr>
          <p:cNvPr id="139267" name="Group 3"/>
          <p:cNvGraphicFramePr>
            <a:graphicFrameLocks noGrp="1"/>
          </p:cNvGraphicFramePr>
          <p:nvPr>
            <p:ph idx="1"/>
          </p:nvPr>
        </p:nvGraphicFramePr>
        <p:xfrm>
          <a:off x="0" y="260648"/>
          <a:ext cx="9036497" cy="6268549"/>
        </p:xfrm>
        <a:graphic>
          <a:graphicData uri="http://schemas.openxmlformats.org/drawingml/2006/table">
            <a:tbl>
              <a:tblPr/>
              <a:tblGrid>
                <a:gridCol w="2986813"/>
                <a:gridCol w="2985097"/>
                <a:gridCol w="3064587"/>
              </a:tblGrid>
              <a:tr h="936104">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Factor</a:t>
                      </a:r>
                      <a:endParaRPr kumimoji="0" lang="en-GB"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Monochronic action</a:t>
                      </a:r>
                      <a:endParaRPr kumimoji="0" lang="en-GB"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Polychronic action</a:t>
                      </a:r>
                      <a:endParaRPr kumimoji="0" lang="en-GB" sz="16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CCFFFF"/>
                    </a:solidFill>
                  </a:tcPr>
                </a:tc>
              </a:tr>
              <a:tr h="8064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Actions</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do one thing at a time</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do many things at once</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8064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Focus</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Concentrate on the job at hand</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Are easily distracted</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130212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Attention to time</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Think about when things must be achieved</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Think about what will be achieved</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8064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Priority</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Put the job first</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Put relationships first</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80470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Respect for property</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Seldom borrow or lend things</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Borrow and lend things often and easily</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r h="80640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Timeliness</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Emphasize promptness</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base promptness relationship factors</a:t>
                      </a:r>
                    </a:p>
                  </a:txBody>
                  <a:tcPr anchor="ctr" horzOverflow="overflow">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GB"/>
              <a:t>Hall’s cultural factors - space</a:t>
            </a:r>
          </a:p>
        </p:txBody>
      </p:sp>
      <p:sp>
        <p:nvSpPr>
          <p:cNvPr id="140291" name="Rectangle 3"/>
          <p:cNvSpPr>
            <a:spLocks noGrp="1" noChangeArrowheads="1"/>
          </p:cNvSpPr>
          <p:nvPr>
            <p:ph type="body" idx="1"/>
          </p:nvPr>
        </p:nvSpPr>
        <p:spPr>
          <a:xfrm>
            <a:off x="827088" y="1557338"/>
            <a:ext cx="8066087" cy="5111750"/>
          </a:xfrm>
        </p:spPr>
        <p:txBody>
          <a:bodyPr/>
          <a:lstStyle/>
          <a:p>
            <a:r>
              <a:rPr lang="en-GB" sz="2500"/>
              <a:t>In </a:t>
            </a:r>
            <a:r>
              <a:rPr lang="en-GB" sz="2500" i="1"/>
              <a:t>The Hidden Dimension</a:t>
            </a:r>
            <a:r>
              <a:rPr lang="en-GB" sz="2500"/>
              <a:t> (1966), Hall developed his theory of proxemics (= the study of the human use of space within the context of culture), arguing that human perceptions of space, although derived from sensory apparatus that all humans share, are moulded and patterned by culture.</a:t>
            </a:r>
          </a:p>
          <a:p>
            <a:r>
              <a:rPr lang="en-GB" sz="2500"/>
              <a:t>Differing cultural frameworks for defining and organizing space, which are internalized in all people at an unconscious level, can lead to serious failures of communication and understanding in cross-cultural settings. </a:t>
            </a:r>
          </a:p>
          <a:p>
            <a:pPr>
              <a:buFont typeface="Wingdings" pitchFamily="2" charset="2"/>
              <a:buNone/>
            </a:pPr>
            <a:endParaRPr lang="en-GB" sz="25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GB"/>
              <a:t>Hall’s cultural factors - space</a:t>
            </a:r>
          </a:p>
        </p:txBody>
      </p:sp>
      <p:sp>
        <p:nvSpPr>
          <p:cNvPr id="141315" name="Rectangle 3"/>
          <p:cNvSpPr>
            <a:spLocks noGrp="1" noChangeArrowheads="1"/>
          </p:cNvSpPr>
          <p:nvPr>
            <p:ph type="body" idx="1"/>
          </p:nvPr>
        </p:nvSpPr>
        <p:spPr>
          <a:xfrm>
            <a:off x="971550" y="1827213"/>
            <a:ext cx="7712075" cy="4625975"/>
          </a:xfrm>
        </p:spPr>
        <p:txBody>
          <a:bodyPr/>
          <a:lstStyle/>
          <a:p>
            <a:pPr>
              <a:lnSpc>
                <a:spcPct val="90000"/>
              </a:lnSpc>
              <a:buFont typeface="Wingdings" pitchFamily="2" charset="2"/>
              <a:buNone/>
            </a:pPr>
            <a:r>
              <a:rPr lang="en-GB" sz="2500"/>
              <a:t>	Hall's most famous innovation has to do with the definition of the informal, or personal spaces that surround individuals:</a:t>
            </a:r>
          </a:p>
          <a:p>
            <a:pPr lvl="1">
              <a:lnSpc>
                <a:spcPct val="90000"/>
              </a:lnSpc>
            </a:pPr>
            <a:r>
              <a:rPr lang="en-GB" sz="2100" i="1">
                <a:solidFill>
                  <a:srgbClr val="000099"/>
                </a:solidFill>
              </a:rPr>
              <a:t>Intimate space-</a:t>
            </a:r>
            <a:r>
              <a:rPr lang="en-GB" sz="2100"/>
              <a:t>-the closest "bubble" of space surrounding a person. Entry into this space is acceptable only for the closest friends and intimates. </a:t>
            </a:r>
          </a:p>
          <a:p>
            <a:pPr lvl="1">
              <a:lnSpc>
                <a:spcPct val="90000"/>
              </a:lnSpc>
            </a:pPr>
            <a:r>
              <a:rPr lang="en-GB" sz="2100" i="1">
                <a:solidFill>
                  <a:srgbClr val="000099"/>
                </a:solidFill>
              </a:rPr>
              <a:t>Social and consultative spaces-</a:t>
            </a:r>
            <a:r>
              <a:rPr lang="en-GB" sz="2100"/>
              <a:t>-the spaces in which people feel comfortable conducting routine social interactions with acquaintances as well as strangers. </a:t>
            </a:r>
          </a:p>
          <a:p>
            <a:pPr lvl="1">
              <a:lnSpc>
                <a:spcPct val="90000"/>
              </a:lnSpc>
            </a:pPr>
            <a:r>
              <a:rPr lang="en-GB" sz="2100" i="1">
                <a:solidFill>
                  <a:srgbClr val="000099"/>
                </a:solidFill>
              </a:rPr>
              <a:t>Public space-</a:t>
            </a:r>
            <a:r>
              <a:rPr lang="en-GB" sz="2100"/>
              <a:t>-the area of space beyond which people will perceive interactions as impersonal and relatively anonymous. </a:t>
            </a:r>
          </a:p>
          <a:p>
            <a:pPr>
              <a:lnSpc>
                <a:spcPct val="90000"/>
              </a:lnSpc>
              <a:buFont typeface="Wingdings" pitchFamily="2" charset="2"/>
              <a:buNone/>
            </a:pPr>
            <a:endParaRPr lang="en-GB" sz="25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476375" y="476250"/>
            <a:ext cx="7313613" cy="666750"/>
          </a:xfrm>
        </p:spPr>
        <p:txBody>
          <a:bodyPr/>
          <a:lstStyle/>
          <a:p>
            <a:r>
              <a:rPr lang="en-GB"/>
              <a:t>Hall’s cultural factors - space</a:t>
            </a:r>
          </a:p>
        </p:txBody>
      </p:sp>
      <p:sp>
        <p:nvSpPr>
          <p:cNvPr id="142339" name="Rectangle 3"/>
          <p:cNvSpPr>
            <a:spLocks noGrp="1" noChangeArrowheads="1"/>
          </p:cNvSpPr>
          <p:nvPr>
            <p:ph type="body" idx="1"/>
          </p:nvPr>
        </p:nvSpPr>
        <p:spPr>
          <a:xfrm>
            <a:off x="790575" y="1530350"/>
            <a:ext cx="8353425" cy="5327650"/>
          </a:xfrm>
        </p:spPr>
        <p:txBody>
          <a:bodyPr/>
          <a:lstStyle/>
          <a:p>
            <a:pPr>
              <a:lnSpc>
                <a:spcPct val="90000"/>
              </a:lnSpc>
            </a:pPr>
            <a:r>
              <a:rPr lang="en-GB" sz="2200" b="1"/>
              <a:t>High territoriality</a:t>
            </a:r>
          </a:p>
          <a:p>
            <a:pPr>
              <a:lnSpc>
                <a:spcPct val="90000"/>
              </a:lnSpc>
              <a:buFont typeface="Wingdings" pitchFamily="2" charset="2"/>
              <a:buNone/>
            </a:pPr>
            <a:r>
              <a:rPr lang="en-GB" sz="2200"/>
              <a:t>	Some people are more territorial than others with greater concern for ownership. They seek to mark out the areas which are theirs and perhaps having boundary wars with neighbours. </a:t>
            </a:r>
          </a:p>
          <a:p>
            <a:pPr>
              <a:lnSpc>
                <a:spcPct val="90000"/>
              </a:lnSpc>
              <a:buFont typeface="Wingdings" pitchFamily="2" charset="2"/>
              <a:buNone/>
            </a:pPr>
            <a:r>
              <a:rPr lang="en-GB" sz="2200"/>
              <a:t>	This happens right down to desk-level, where co-workers may do battle over a piece of paper which overlaps from one person's area to another. At national level, many wars have been fought over boundaries.</a:t>
            </a:r>
          </a:p>
          <a:p>
            <a:pPr>
              <a:lnSpc>
                <a:spcPct val="90000"/>
              </a:lnSpc>
              <a:buFont typeface="Wingdings" pitchFamily="2" charset="2"/>
              <a:buNone/>
            </a:pPr>
            <a:r>
              <a:rPr lang="en-GB" sz="2200"/>
              <a:t>	Territoriality also extends to anything that is 'mine' and ownership concerns extend to material things. Security thus becomes a subject of great concern for people with a high need for ownership.</a:t>
            </a:r>
          </a:p>
          <a:p>
            <a:pPr>
              <a:lnSpc>
                <a:spcPct val="90000"/>
              </a:lnSpc>
              <a:buFont typeface="Wingdings" pitchFamily="2" charset="2"/>
              <a:buNone/>
            </a:pPr>
            <a:r>
              <a:rPr lang="en-GB" sz="2200"/>
              <a:t>	People high territoriality tend also to be low context.</a:t>
            </a:r>
            <a:endParaRPr lang="en-GB" sz="2200" b="1"/>
          </a:p>
        </p:txBody>
      </p:sp>
    </p:spTree>
  </p:cSld>
  <p:clrMapOvr>
    <a:masterClrMapping/>
  </p:clrMapOvr>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Eclipse</Template>
  <TotalTime>631</TotalTime>
  <Words>339</Words>
  <Application>Microsoft Office PowerPoint</Application>
  <PresentationFormat>On-screen Show (4:3)</PresentationFormat>
  <Paragraphs>91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Eclipse</vt:lpstr>
      <vt:lpstr>Edward T. Hall's cultural factors </vt:lpstr>
      <vt:lpstr>Hall’s cultural factors - context</vt:lpstr>
      <vt:lpstr>Slide 3</vt:lpstr>
      <vt:lpstr>Slide 4</vt:lpstr>
      <vt:lpstr>Hall’s cultural factors - time</vt:lpstr>
      <vt:lpstr>Slide 6</vt:lpstr>
      <vt:lpstr>Hall’s cultural factors - space</vt:lpstr>
      <vt:lpstr>Hall’s cultural factors - space</vt:lpstr>
      <vt:lpstr>Hall’s cultural factors - space</vt:lpstr>
      <vt:lpstr>Hall’s cultural factors - space</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Intercultural business communication</dc:title>
  <dc:creator>teodora popescu</dc:creator>
  <cp:lastModifiedBy>Teodora</cp:lastModifiedBy>
  <cp:revision>38</cp:revision>
  <dcterms:created xsi:type="dcterms:W3CDTF">2008-10-03T17:37:50Z</dcterms:created>
  <dcterms:modified xsi:type="dcterms:W3CDTF">2017-11-25T06:49:01Z</dcterms:modified>
</cp:coreProperties>
</file>